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6" r:id="rId2"/>
    <p:sldId id="258" r:id="rId3"/>
    <p:sldId id="259" r:id="rId4"/>
    <p:sldId id="260" r:id="rId5"/>
    <p:sldId id="264" r:id="rId6"/>
    <p:sldId id="267" r:id="rId7"/>
    <p:sldId id="269" r:id="rId8"/>
    <p:sldId id="271" r:id="rId9"/>
    <p:sldId id="273" r:id="rId10"/>
    <p:sldId id="276" r:id="rId11"/>
    <p:sldId id="261" r:id="rId12"/>
    <p:sldId id="262" r:id="rId13"/>
    <p:sldId id="263" r:id="rId14"/>
    <p:sldId id="265" r:id="rId15"/>
    <p:sldId id="266" r:id="rId16"/>
    <p:sldId id="268" r:id="rId17"/>
    <p:sldId id="270" r:id="rId18"/>
    <p:sldId id="272" r:id="rId19"/>
    <p:sldId id="274" r:id="rId20"/>
    <p:sldId id="275"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AA5B52-80FF-4103-B40D-5A022BCA6684}" v="81" dt="2020-02-28T23:35:34.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65"/>
  </p:normalViewPr>
  <p:slideViewPr>
    <p:cSldViewPr snapToGrid="0">
      <p:cViewPr varScale="1">
        <p:scale>
          <a:sx n="107" d="100"/>
          <a:sy n="107" d="100"/>
        </p:scale>
        <p:origin x="77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5A948F-5B93-4B8C-AEBA-E14FA9E03E4C}" type="datetimeFigureOut">
              <a:rPr lang="en-US" smtClean="0"/>
              <a:t>5/27/20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1A4CB5-9A89-444E-B2C8-D96806D65071}" type="slidenum">
              <a:rPr lang="en-US" smtClean="0"/>
              <a:t>‹#›</a:t>
            </a:fld>
            <a:endParaRPr lang="en-US"/>
          </a:p>
        </p:txBody>
      </p:sp>
    </p:spTree>
    <p:extLst>
      <p:ext uri="{BB962C8B-B14F-4D97-AF65-F5344CB8AC3E}">
        <p14:creationId xmlns:p14="http://schemas.microsoft.com/office/powerpoint/2010/main" val="378158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275181A2-D5FE-4BEF-B1A2-408DB1A8DC76}" type="datetime1">
              <a:rPr lang="en-US" smtClean="0"/>
              <a:t>5/27/20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986DB5-7ABF-4C47-81D7-893EFA8116E0}" type="datetime1">
              <a:rPr lang="en-US" smtClean="0"/>
              <a:t>5/27/20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172FADF1-B565-470F-BC1F-37AD3AE52B88}" type="datetime1">
              <a:rPr lang="en-US" smtClean="0"/>
              <a:t>5/27/20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E480ED-5E68-4D63-B9D6-D14AA0F56E8C}" type="datetime1">
              <a:rPr lang="en-US" smtClean="0"/>
              <a:t>5/27/20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0DA1D2-4C2A-4C57-BFFB-FD65D0F741F3}" type="datetime1">
              <a:rPr lang="en-US" smtClean="0"/>
              <a:t>5/27/20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E8EB5F-B651-438B-AC2E-5A42EC2EAA70}" type="datetime1">
              <a:rPr lang="en-US" smtClean="0"/>
              <a:t>5/27/20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EFE86C-081A-4045-A69D-76AD2169663A}" type="datetime1">
              <a:rPr lang="en-US" smtClean="0"/>
              <a:t>5/27/20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CF9BEB0-CEF7-4D27-B38D-1B1E8A3FE8FC}" type="datetime1">
              <a:rPr lang="en-US" smtClean="0"/>
              <a:t>5/27/20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DB487365-0062-4489-90E1-AA3793A32FE0}" type="datetime1">
              <a:rPr lang="en-US" smtClean="0"/>
              <a:t>5/27/20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92089D-41C3-4C39-A42F-1232DD3077FE}" type="datetime1">
              <a:rPr lang="en-US" smtClean="0"/>
              <a:t>5/27/20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397673-BB15-4AD9-BF3D-CFEDBBE665DF}" type="datetime1">
              <a:rPr lang="en-US" smtClean="0"/>
              <a:t>5/27/20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0219E42-4DED-40A5-B5BD-439CBFE719B5}" type="datetime1">
              <a:rPr lang="en-US" smtClean="0"/>
              <a:t>5/27/20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4FDC3-37EE-4FF2-BC7C-078620A0217A}"/>
              </a:ext>
            </a:extLst>
          </p:cNvPr>
          <p:cNvSpPr>
            <a:spLocks noGrp="1"/>
          </p:cNvSpPr>
          <p:nvPr>
            <p:ph type="ctrTitle"/>
          </p:nvPr>
        </p:nvSpPr>
        <p:spPr/>
        <p:txBody>
          <a:bodyPr/>
          <a:lstStyle/>
          <a:p>
            <a:r>
              <a:rPr lang="en-US" sz="4400" dirty="0">
                <a:latin typeface="Times New Roman" panose="02020603050405020304" pitchFamily="18" charset="0"/>
                <a:cs typeface="Times New Roman" panose="02020603050405020304" pitchFamily="18" charset="0"/>
              </a:rPr>
              <a:t>Health promotion plan</a:t>
            </a:r>
          </a:p>
        </p:txBody>
      </p:sp>
      <p:sp>
        <p:nvSpPr>
          <p:cNvPr id="3" name="Subtitle 2">
            <a:extLst>
              <a:ext uri="{FF2B5EF4-FFF2-40B4-BE49-F238E27FC236}">
                <a16:creationId xmlns:a16="http://schemas.microsoft.com/office/drawing/2014/main" id="{FAEDB3F6-422C-4F94-B3F9-19D20CD13825}"/>
              </a:ext>
            </a:extLst>
          </p:cNvPr>
          <p:cNvSpPr>
            <a:spLocks noGrp="1"/>
          </p:cNvSpPr>
          <p:nvPr>
            <p:ph type="subTitle" idx="1"/>
          </p:nvPr>
        </p:nvSpPr>
        <p:spPr>
          <a:xfrm>
            <a:off x="2679906" y="3956279"/>
            <a:ext cx="6831673" cy="1743185"/>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Name</a:t>
            </a:r>
          </a:p>
          <a:p>
            <a:r>
              <a:rPr lang="en-US" dirty="0">
                <a:latin typeface="Times New Roman" panose="02020603050405020304" pitchFamily="18" charset="0"/>
                <a:cs typeface="Times New Roman" panose="02020603050405020304" pitchFamily="18" charset="0"/>
              </a:rPr>
              <a:t>February 27, 2020</a:t>
            </a:r>
          </a:p>
          <a:p>
            <a:r>
              <a:rPr lang="en-US" dirty="0">
                <a:latin typeface="Times New Roman" panose="02020603050405020304" pitchFamily="18" charset="0"/>
                <a:cs typeface="Times New Roman" panose="02020603050405020304" pitchFamily="18" charset="0"/>
              </a:rPr>
              <a:t>Institution</a:t>
            </a:r>
          </a:p>
          <a:p>
            <a:r>
              <a:rPr lang="en-US" dirty="0">
                <a:latin typeface="Times New Roman" panose="02020603050405020304" pitchFamily="18" charset="0"/>
                <a:cs typeface="Times New Roman" panose="02020603050405020304" pitchFamily="18" charset="0"/>
              </a:rPr>
              <a:t>Assessment # 4</a:t>
            </a:r>
          </a:p>
          <a:p>
            <a:r>
              <a:rPr lang="en-US" dirty="0">
                <a:latin typeface="Times New Roman" panose="02020603050405020304" pitchFamily="18" charset="0"/>
                <a:cs typeface="Times New Roman" panose="02020603050405020304" pitchFamily="18" charset="0"/>
              </a:rPr>
              <a:t>NHS_FPX4060</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CE59BA9-8CB6-4FA9-A55A-A759886CC23A}"/>
              </a:ext>
            </a:extLst>
          </p:cNvPr>
          <p:cNvSpPr>
            <a:spLocks noGrp="1"/>
          </p:cNvSpPr>
          <p:nvPr>
            <p:ph type="sldNum" sz="quarter" idx="12"/>
          </p:nvPr>
        </p:nvSpPr>
        <p:spPr/>
        <p:txBody>
          <a:bodyPr/>
          <a:lstStyle/>
          <a:p>
            <a:fld id="{69E57DC2-970A-4B3E-BB1C-7A09969E49DF}" type="slidenum">
              <a:rPr lang="en-US" smtClean="0"/>
              <a:pPr/>
              <a:t>1</a:t>
            </a:fld>
            <a:endParaRPr lang="en-US" dirty="0"/>
          </a:p>
        </p:txBody>
      </p:sp>
    </p:spTree>
    <p:extLst>
      <p:ext uri="{BB962C8B-B14F-4D97-AF65-F5344CB8AC3E}">
        <p14:creationId xmlns:p14="http://schemas.microsoft.com/office/powerpoint/2010/main" val="1005112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6019E-4B35-4F67-85A4-68891F1B4C52}"/>
              </a:ext>
            </a:extLst>
          </p:cNvPr>
          <p:cNvSpPr>
            <a:spLocks noGrp="1"/>
          </p:cNvSpPr>
          <p:nvPr>
            <p:ph type="ctrTitle"/>
          </p:nvPr>
        </p:nvSpPr>
        <p:spPr/>
        <p:txBody>
          <a:bodyPr/>
          <a:lstStyle/>
          <a:p>
            <a:r>
              <a:rPr lang="en-US" sz="3600" cap="none" dirty="0">
                <a:latin typeface="Times New Roman" panose="02020603050405020304" pitchFamily="18" charset="0"/>
                <a:cs typeface="Times New Roman" panose="02020603050405020304" pitchFamily="18" charset="0"/>
              </a:rPr>
              <a:t>Introduction</a:t>
            </a:r>
            <a:r>
              <a:rPr lang="en-US" dirty="0"/>
              <a:t> </a:t>
            </a:r>
          </a:p>
        </p:txBody>
      </p:sp>
      <p:sp>
        <p:nvSpPr>
          <p:cNvPr id="3" name="Slide Number Placeholder 2">
            <a:extLst>
              <a:ext uri="{FF2B5EF4-FFF2-40B4-BE49-F238E27FC236}">
                <a16:creationId xmlns:a16="http://schemas.microsoft.com/office/drawing/2014/main" id="{14C48D65-32D5-4B1E-A5DB-A450E3A92D39}"/>
              </a:ext>
            </a:extLst>
          </p:cNvPr>
          <p:cNvSpPr>
            <a:spLocks noGrp="1"/>
          </p:cNvSpPr>
          <p:nvPr>
            <p:ph type="sldNum" sz="quarter" idx="12"/>
          </p:nvPr>
        </p:nvSpPr>
        <p:spPr/>
        <p:txBody>
          <a:bodyPr/>
          <a:lstStyle/>
          <a:p>
            <a:fld id="{69E57DC2-970A-4B3E-BB1C-7A09969E49DF}" type="slidenum">
              <a:rPr lang="en-US" smtClean="0"/>
              <a:pPr/>
              <a:t>2</a:t>
            </a:fld>
            <a:endParaRPr lang="en-US" dirty="0"/>
          </a:p>
        </p:txBody>
      </p:sp>
    </p:spTree>
    <p:extLst>
      <p:ext uri="{BB962C8B-B14F-4D97-AF65-F5344CB8AC3E}">
        <p14:creationId xmlns:p14="http://schemas.microsoft.com/office/powerpoint/2010/main" val="3143633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C025E-6D73-4C0C-8EBD-438FB19FF329}"/>
              </a:ext>
            </a:extLst>
          </p:cNvPr>
          <p:cNvSpPr>
            <a:spLocks noGrp="1"/>
          </p:cNvSpPr>
          <p:nvPr>
            <p:ph type="title"/>
          </p:nvPr>
        </p:nvSpPr>
        <p:spPr/>
        <p:txBody>
          <a:bodyPr>
            <a:normAutofit/>
          </a:bodyPr>
          <a:lstStyle/>
          <a:p>
            <a:pPr algn="ctr"/>
            <a:br>
              <a:rPr lang="en-US" sz="36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Analyzing Diabetes Type II</a:t>
            </a:r>
          </a:p>
        </p:txBody>
      </p:sp>
      <p:sp>
        <p:nvSpPr>
          <p:cNvPr id="3" name="Content Placeholder 2">
            <a:extLst>
              <a:ext uri="{FF2B5EF4-FFF2-40B4-BE49-F238E27FC236}">
                <a16:creationId xmlns:a16="http://schemas.microsoft.com/office/drawing/2014/main" id="{8729FBFA-515C-4120-AF6B-B16F7868D492}"/>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Definition: Mayo Clinic defines type II diabetes as</a:t>
            </a:r>
          </a:p>
          <a:p>
            <a:pPr marL="0" indent="0">
              <a:buNone/>
            </a:pPr>
            <a:r>
              <a:rPr lang="en-US" dirty="0">
                <a:latin typeface="Times New Roman" panose="02020603050405020304" pitchFamily="18" charset="0"/>
                <a:cs typeface="Times New Roman" panose="02020603050405020304" pitchFamily="18" charset="0"/>
              </a:rPr>
              <a:t>	 “Type 2 diabetes is a chronic condition that affects the way your body metabolizes sugar (glucose) — an important source of fuel for your body” (Type 2 diabetes - symptoms and causes, 2019, p. 1).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There is no cure for diabetes Type 2, </a:t>
            </a:r>
          </a:p>
          <a:p>
            <a:pPr marL="0" indent="0">
              <a:buNone/>
            </a:pPr>
            <a:r>
              <a:rPr lang="en-US" dirty="0">
                <a:latin typeface="Times New Roman" panose="02020603050405020304" pitchFamily="18" charset="0"/>
                <a:cs typeface="Times New Roman" panose="02020603050405020304" pitchFamily="18" charset="0"/>
              </a:rPr>
              <a:t>	- but manageable by eating well, losing weight and increased physical activity.</a:t>
            </a:r>
          </a:p>
          <a:p>
            <a:pPr marL="0" indent="0">
              <a:buNone/>
            </a:pPr>
            <a:r>
              <a:rPr lang="en-US" dirty="0">
                <a:latin typeface="Times New Roman" panose="02020603050405020304" pitchFamily="18" charset="0"/>
                <a:cs typeface="Times New Roman" panose="02020603050405020304" pitchFamily="18" charset="0"/>
              </a:rPr>
              <a:t>	- medications required for some for disease management  </a:t>
            </a:r>
          </a:p>
          <a:p>
            <a:pPr marL="0" indent="0">
              <a:buNone/>
            </a:pPr>
            <a:r>
              <a:rPr lang="en-US" dirty="0">
                <a:latin typeface="Times New Roman" panose="02020603050405020304" pitchFamily="18" charset="0"/>
                <a:cs typeface="Times New Roman" panose="02020603050405020304" pitchFamily="18" charset="0"/>
              </a:rPr>
              <a:t>	  (Type 2 diabetes - symptoms and causes, 2019)</a:t>
            </a:r>
          </a:p>
        </p:txBody>
      </p:sp>
      <p:sp>
        <p:nvSpPr>
          <p:cNvPr id="4" name="Slide Number Placeholder 3">
            <a:extLst>
              <a:ext uri="{FF2B5EF4-FFF2-40B4-BE49-F238E27FC236}">
                <a16:creationId xmlns:a16="http://schemas.microsoft.com/office/drawing/2014/main" id="{1E545F20-49B4-4B37-8934-C186A9ACD6A8}"/>
              </a:ext>
            </a:extLst>
          </p:cNvPr>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1381093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A7DF0-273B-49F7-BB6F-3F2CC87C9258}"/>
              </a:ext>
            </a:extLst>
          </p:cNvPr>
          <p:cNvSpPr>
            <a:spLocks noGrp="1"/>
          </p:cNvSpPr>
          <p:nvPr>
            <p:ph type="title"/>
          </p:nvPr>
        </p:nvSpPr>
        <p:spPr/>
        <p:txBody>
          <a:bodyPr>
            <a:normAutofit/>
          </a:bodyPr>
          <a:lstStyle/>
          <a:p>
            <a:pPr algn="ctr"/>
            <a:br>
              <a:rPr lang="en-US" sz="36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Facts- Diabetes Type II</a:t>
            </a:r>
          </a:p>
        </p:txBody>
      </p:sp>
      <p:sp>
        <p:nvSpPr>
          <p:cNvPr id="3" name="Content Placeholder 2">
            <a:extLst>
              <a:ext uri="{FF2B5EF4-FFF2-40B4-BE49-F238E27FC236}">
                <a16:creationId xmlns:a16="http://schemas.microsoft.com/office/drawing/2014/main" id="{8BC5559A-B6C4-4205-8019-A51D4CE5F5C8}"/>
              </a:ext>
            </a:extLst>
          </p:cNvPr>
          <p:cNvSpPr>
            <a:spLocks noGrp="1"/>
          </p:cNvSpPr>
          <p:nvPr>
            <p:ph idx="1"/>
          </p:nvPr>
        </p:nvSpPr>
        <p:spPr/>
        <p:txBody>
          <a:bodyPr>
            <a:normAutofit/>
          </a:bodyPr>
          <a:lstStyle/>
          <a:p>
            <a:pPr marL="0" indent="0">
              <a:buNone/>
            </a:pPr>
            <a:r>
              <a:rPr lang="en-US" b="1" dirty="0">
                <a:latin typeface="Times New Roman" panose="02020603050405020304" pitchFamily="18" charset="0"/>
                <a:cs typeface="Times New Roman" panose="02020603050405020304" pitchFamily="18" charset="0"/>
              </a:rPr>
              <a:t>Per CDC (2019):</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	Type II diabetes is a major growing health concerns in U.S. </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	 7</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leading cause of death in U.S. </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	Leading cause of chronic kidney disease, lower-limb amputations, and adult-onset   blindness </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	T</a:t>
            </a:r>
            <a:r>
              <a:rPr lang="en-US" dirty="0">
                <a:solidFill>
                  <a:schemeClr val="tx1"/>
                </a:solidFill>
                <a:latin typeface="Times New Roman" panose="02020603050405020304" pitchFamily="18" charset="0"/>
                <a:cs typeface="Times New Roman" panose="02020603050405020304" pitchFamily="18" charset="0"/>
              </a:rPr>
              <a:t>ype</a:t>
            </a:r>
            <a:r>
              <a:rPr lang="en-US" dirty="0">
                <a:latin typeface="Times New Roman" panose="02020603050405020304" pitchFamily="18" charset="0"/>
                <a:cs typeface="Times New Roman" panose="02020603050405020304" pitchFamily="18" charset="0"/>
              </a:rPr>
              <a:t> II diabetes accounts for approximately 90% to 95% of all diagnosed cases of diabetes. </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	More than 34 million people in the United States have diabetes, and 1 in 5 of them don’t know they have it  (Diabetes quick facts, 2019).</a:t>
            </a: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D7D283FB-677A-45B5-BF52-CEDE5FF2AE61}"/>
              </a:ext>
            </a:extLst>
          </p:cNvPr>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1578884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2D4C6-E6D1-43D5-B2EE-12AFD29FA199}"/>
              </a:ext>
            </a:extLst>
          </p:cNvPr>
          <p:cNvSpPr>
            <a:spLocks noGrp="1"/>
          </p:cNvSpPr>
          <p:nvPr>
            <p:ph type="title"/>
          </p:nvPr>
        </p:nvSpPr>
        <p:spPr>
          <a:xfrm>
            <a:off x="1371600" y="685800"/>
            <a:ext cx="9601200" cy="1063101"/>
          </a:xfrm>
        </p:spPr>
        <p:txBody>
          <a:bodyPr>
            <a:normAutofit fontScale="90000"/>
          </a:bodyPr>
          <a:lstStyle/>
          <a:p>
            <a:pPr algn="ctr"/>
            <a:r>
              <a:rPr lang="en-US" sz="3600" dirty="0">
                <a:latin typeface="Times New Roman" panose="02020603050405020304" pitchFamily="18" charset="0"/>
                <a:cs typeface="Times New Roman" panose="02020603050405020304" pitchFamily="18" charset="0"/>
              </a:rPr>
              <a:t>Importance of Diabetes Type II </a:t>
            </a: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&amp; its Risk Factors</a:t>
            </a:r>
          </a:p>
        </p:txBody>
      </p:sp>
      <p:sp>
        <p:nvSpPr>
          <p:cNvPr id="3" name="Content Placeholder 2">
            <a:extLst>
              <a:ext uri="{FF2B5EF4-FFF2-40B4-BE49-F238E27FC236}">
                <a16:creationId xmlns:a16="http://schemas.microsoft.com/office/drawing/2014/main" id="{EF54CEB7-38AE-442D-9F26-E81316BF85E4}"/>
              </a:ext>
            </a:extLst>
          </p:cNvPr>
          <p:cNvSpPr>
            <a:spLocks noGrp="1"/>
          </p:cNvSpPr>
          <p:nvPr>
            <p:ph idx="1"/>
          </p:nvPr>
        </p:nvSpPr>
        <p:spPr>
          <a:xfrm>
            <a:off x="1371600" y="1748901"/>
            <a:ext cx="9601200" cy="4423299"/>
          </a:xfrm>
        </p:spPr>
        <p:txBody>
          <a:bodyPr>
            <a:normAutofit fontScale="92500" lnSpcReduction="20000"/>
          </a:bodyPr>
          <a:lstStyle/>
          <a:p>
            <a:r>
              <a:rPr lang="en-US" dirty="0"/>
              <a:t>Why is Diabetes important?</a:t>
            </a:r>
          </a:p>
          <a:p>
            <a:pPr lvl="1"/>
            <a:r>
              <a:rPr lang="en-US" dirty="0"/>
              <a:t>According to Healthy People (2020), diabetes affects an estimated 29.1 million people in the United States.</a:t>
            </a:r>
          </a:p>
          <a:p>
            <a:pPr lvl="1"/>
            <a:r>
              <a:rPr lang="en-US" dirty="0"/>
              <a:t>The estimated total financial cost of DM in the United States in 2012 was $245 billion, which includes the costs of medical care, disability, and premature death (Diabetes , 2020, p. 1). </a:t>
            </a:r>
          </a:p>
          <a:p>
            <a:r>
              <a:rPr lang="en-US" dirty="0"/>
              <a:t>According to Mayo Clinic the following factors increase the risk for Type 2 diabetes:</a:t>
            </a:r>
            <a:endParaRPr lang="en-US" sz="1800" dirty="0"/>
          </a:p>
          <a:p>
            <a:pPr marL="0" lvl="0" indent="0">
              <a:buNone/>
            </a:pPr>
            <a:r>
              <a:rPr lang="en-US" dirty="0"/>
              <a:t>	- Weight /Obesity  </a:t>
            </a:r>
            <a:endParaRPr lang="en-US" sz="1800" dirty="0"/>
          </a:p>
          <a:p>
            <a:pPr marL="0" lvl="0" indent="0">
              <a:buNone/>
            </a:pPr>
            <a:r>
              <a:rPr lang="en-US" dirty="0"/>
              <a:t>	- Inactivity/Sedentary lifestyle </a:t>
            </a:r>
            <a:endParaRPr lang="en-US" sz="1800" dirty="0"/>
          </a:p>
          <a:p>
            <a:pPr marL="0" lvl="0" indent="0">
              <a:buNone/>
            </a:pPr>
            <a:r>
              <a:rPr lang="en-US" dirty="0"/>
              <a:t>	- Race</a:t>
            </a:r>
            <a:endParaRPr lang="en-US" sz="1800" dirty="0"/>
          </a:p>
          <a:p>
            <a:pPr marL="0" lvl="0" indent="0">
              <a:buNone/>
            </a:pPr>
            <a:r>
              <a:rPr lang="en-US" dirty="0"/>
              <a:t>	- Age</a:t>
            </a:r>
            <a:endParaRPr lang="en-US" sz="1800" dirty="0"/>
          </a:p>
          <a:p>
            <a:pPr marL="0" indent="0">
              <a:buNone/>
            </a:pPr>
            <a:r>
              <a:rPr lang="en-US" dirty="0"/>
              <a:t>	- Family history of diabetes to name a few.</a:t>
            </a:r>
          </a:p>
          <a:p>
            <a:pPr marL="0" indent="0">
              <a:buNone/>
            </a:pPr>
            <a:r>
              <a:rPr lang="en-US" dirty="0"/>
              <a:t>	(Type 2 diabetes - symptoms and causes, 2019)</a:t>
            </a:r>
          </a:p>
          <a:p>
            <a:pPr lvl="1"/>
            <a:endParaRPr lang="en-US" dirty="0"/>
          </a:p>
        </p:txBody>
      </p:sp>
      <p:sp>
        <p:nvSpPr>
          <p:cNvPr id="4" name="Slide Number Placeholder 3">
            <a:extLst>
              <a:ext uri="{FF2B5EF4-FFF2-40B4-BE49-F238E27FC236}">
                <a16:creationId xmlns:a16="http://schemas.microsoft.com/office/drawing/2014/main" id="{909AF7B0-0D5F-44EB-BFB5-59B6D2F17E79}"/>
              </a:ext>
            </a:extLst>
          </p:cNvPr>
          <p:cNvSpPr>
            <a:spLocks noGrp="1"/>
          </p:cNvSpPr>
          <p:nvPr>
            <p:ph type="sldNum" sz="quarter" idx="12"/>
          </p:nvPr>
        </p:nvSpPr>
        <p:spPr/>
        <p:txBody>
          <a:bodyPr/>
          <a:lstStyle/>
          <a:p>
            <a:fld id="{69E57DC2-970A-4B3E-BB1C-7A09969E49DF}" type="slidenum">
              <a:rPr lang="en-US" smtClean="0"/>
              <a:t>5</a:t>
            </a:fld>
            <a:endParaRPr lang="en-US" dirty="0"/>
          </a:p>
        </p:txBody>
      </p:sp>
    </p:spTree>
    <p:extLst>
      <p:ext uri="{BB962C8B-B14F-4D97-AF65-F5344CB8AC3E}">
        <p14:creationId xmlns:p14="http://schemas.microsoft.com/office/powerpoint/2010/main" val="1263882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5BEBF-D7D4-414A-B195-43C6FEEC7AEB}"/>
              </a:ext>
            </a:extLst>
          </p:cNvPr>
          <p:cNvSpPr>
            <a:spLocks noGrp="1"/>
          </p:cNvSpPr>
          <p:nvPr>
            <p:ph type="title"/>
          </p:nvPr>
        </p:nvSpPr>
        <p:spPr>
          <a:xfrm>
            <a:off x="1371600" y="685800"/>
            <a:ext cx="9601200" cy="929936"/>
          </a:xfrm>
        </p:spPr>
        <p:txBody>
          <a:bodyPr>
            <a:normAutofit/>
          </a:bodyPr>
          <a:lstStyle/>
          <a:p>
            <a:pPr algn="ctr"/>
            <a:r>
              <a:rPr lang="en-US" sz="3200" dirty="0">
                <a:latin typeface="Times New Roman" panose="02020603050405020304" pitchFamily="18" charset="0"/>
                <a:cs typeface="Times New Roman" panose="02020603050405020304" pitchFamily="18" charset="0"/>
              </a:rPr>
              <a:t>Disease Management</a:t>
            </a:r>
            <a:endParaRPr lang="en-US" sz="3200" dirty="0"/>
          </a:p>
        </p:txBody>
      </p:sp>
      <p:sp>
        <p:nvSpPr>
          <p:cNvPr id="3" name="Content Placeholder 2">
            <a:extLst>
              <a:ext uri="{FF2B5EF4-FFF2-40B4-BE49-F238E27FC236}">
                <a16:creationId xmlns:a16="http://schemas.microsoft.com/office/drawing/2014/main" id="{D68FAB67-8024-4CCD-B472-57F5894BDBB0}"/>
              </a:ext>
            </a:extLst>
          </p:cNvPr>
          <p:cNvSpPr>
            <a:spLocks noGrp="1"/>
          </p:cNvSpPr>
          <p:nvPr>
            <p:ph idx="1"/>
          </p:nvPr>
        </p:nvSpPr>
        <p:spPr>
          <a:xfrm>
            <a:off x="1371600" y="1784412"/>
            <a:ext cx="9601200" cy="4785064"/>
          </a:xfrm>
        </p:spPr>
        <p:txBody>
          <a:bodyPr>
            <a:normAutofit fontScale="92500" lnSpcReduction="10000"/>
          </a:bodyPr>
          <a:lstStyle/>
          <a:p>
            <a:r>
              <a:rPr lang="en-US" b="1" dirty="0"/>
              <a:t>CDC’s </a:t>
            </a:r>
            <a:r>
              <a:rPr lang="en-US" dirty="0"/>
              <a:t>National Diabetes Prevention Program (2019): to reduce incidence of diabetes.</a:t>
            </a:r>
          </a:p>
          <a:p>
            <a:r>
              <a:rPr lang="en-US" dirty="0"/>
              <a:t>Focus: lifestyle change program- to prevent diabetes type 2 in adults</a:t>
            </a:r>
          </a:p>
          <a:p>
            <a:r>
              <a:rPr lang="en-US" dirty="0"/>
              <a:t> Per CDC (2019), Participants reduce their risk of developing type II diabetes up to 58% in general population and up to 71% for people 69 and older by:</a:t>
            </a:r>
          </a:p>
          <a:p>
            <a:pPr marL="0" indent="0">
              <a:buNone/>
            </a:pPr>
            <a:r>
              <a:rPr lang="en-US" dirty="0"/>
              <a:t>         - losing 5-7% of their body weight &amp;</a:t>
            </a:r>
          </a:p>
          <a:p>
            <a:pPr marL="0" indent="0">
              <a:buNone/>
            </a:pPr>
            <a:r>
              <a:rPr lang="en-US" dirty="0"/>
              <a:t>         - adding 150 min of exercise/week (National diabetes prevention program, 2019).</a:t>
            </a:r>
          </a:p>
          <a:p>
            <a:pPr marL="0" indent="0">
              <a:buNone/>
            </a:pPr>
            <a:endParaRPr lang="en-US" dirty="0"/>
          </a:p>
          <a:p>
            <a:r>
              <a:rPr lang="en-US" b="1" dirty="0"/>
              <a:t>Per Healthy People 2020:</a:t>
            </a:r>
            <a:r>
              <a:rPr lang="en-US" dirty="0"/>
              <a:t> certain racial minority population are at higher risk for diabetes. </a:t>
            </a:r>
          </a:p>
          <a:p>
            <a:r>
              <a:rPr lang="en-US" dirty="0"/>
              <a:t>Barriers to progress in diabetes care: </a:t>
            </a:r>
          </a:p>
          <a:p>
            <a:pPr lvl="1"/>
            <a:r>
              <a:rPr lang="en-US" dirty="0"/>
              <a:t>Health care system problems </a:t>
            </a:r>
          </a:p>
          <a:p>
            <a:pPr lvl="1"/>
            <a:r>
              <a:rPr lang="en-US" dirty="0"/>
              <a:t>limited resources compared to increasing number of diagnosed diabetic patients (Diabetes , 2020). </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65F9C2F8-1B03-43E8-9FB5-A59329D2DFFF}"/>
              </a:ext>
            </a:extLst>
          </p:cNvPr>
          <p:cNvSpPr>
            <a:spLocks noGrp="1"/>
          </p:cNvSpPr>
          <p:nvPr>
            <p:ph type="sldNum" sz="quarter" idx="12"/>
          </p:nvPr>
        </p:nvSpPr>
        <p:spPr/>
        <p:txBody>
          <a:bodyPr/>
          <a:lstStyle/>
          <a:p>
            <a:fld id="{69E57DC2-970A-4B3E-BB1C-7A09969E49DF}" type="slidenum">
              <a:rPr lang="en-US" smtClean="0"/>
              <a:t>6</a:t>
            </a:fld>
            <a:endParaRPr lang="en-US" dirty="0"/>
          </a:p>
        </p:txBody>
      </p:sp>
    </p:spTree>
    <p:extLst>
      <p:ext uri="{BB962C8B-B14F-4D97-AF65-F5344CB8AC3E}">
        <p14:creationId xmlns:p14="http://schemas.microsoft.com/office/powerpoint/2010/main" val="3781552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06BAE-D69E-46AB-8D67-AEFE85E5CB87}"/>
              </a:ext>
            </a:extLst>
          </p:cNvPr>
          <p:cNvSpPr>
            <a:spLocks noGrp="1"/>
          </p:cNvSpPr>
          <p:nvPr>
            <p:ph type="title"/>
          </p:nvPr>
        </p:nvSpPr>
        <p:spPr>
          <a:xfrm>
            <a:off x="1371600" y="685800"/>
            <a:ext cx="3282695" cy="1485900"/>
          </a:xfrm>
        </p:spPr>
        <p:txBody>
          <a:bodyPr>
            <a:normAutofit/>
          </a:bodyPr>
          <a:lstStyle/>
          <a:p>
            <a:r>
              <a:rPr lang="en-US" sz="3200" dirty="0">
                <a:latin typeface="Times New Roman" panose="02020603050405020304" pitchFamily="18" charset="0"/>
                <a:cs typeface="Times New Roman" panose="02020603050405020304" pitchFamily="18" charset="0"/>
              </a:rPr>
              <a:t>Goals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558431A-C05E-43BC-B7C1-1E9BC05B4FA1}"/>
              </a:ext>
            </a:extLst>
          </p:cNvPr>
          <p:cNvSpPr>
            <a:spLocks noGrp="1"/>
          </p:cNvSpPr>
          <p:nvPr>
            <p:ph idx="1"/>
          </p:nvPr>
        </p:nvSpPr>
        <p:spPr>
          <a:xfrm>
            <a:off x="1371600" y="1638300"/>
            <a:ext cx="3282694" cy="4229100"/>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Goals: Effective management of diabetes Type 2, lifestyle modification, and long-term prevention of diabetes related health problems. </a:t>
            </a:r>
          </a:p>
          <a:p>
            <a:r>
              <a:rPr lang="en-US" sz="2400" b="1" dirty="0">
                <a:latin typeface="Times New Roman" panose="02020603050405020304" pitchFamily="18" charset="0"/>
                <a:cs typeface="Times New Roman" panose="02020603050405020304" pitchFamily="18" charset="0"/>
              </a:rPr>
              <a:t>S.M.A.R.T.  </a:t>
            </a:r>
            <a:r>
              <a:rPr lang="en-US" sz="2400" dirty="0">
                <a:latin typeface="Times New Roman" panose="02020603050405020304" pitchFamily="18" charset="0"/>
                <a:cs typeface="Times New Roman" panose="02020603050405020304" pitchFamily="18" charset="0"/>
              </a:rPr>
              <a:t>Goals</a:t>
            </a:r>
          </a:p>
          <a:p>
            <a:pPr marL="0" indent="0">
              <a:buNone/>
            </a:pPr>
            <a:r>
              <a:rPr lang="en-US" sz="2400" dirty="0"/>
              <a:t>(S.M.A.R.T goals for diabetes management , 2019) </a:t>
            </a:r>
          </a:p>
          <a:p>
            <a:pPr marL="0" indent="0">
              <a:buNone/>
            </a:pPr>
            <a:endParaRPr lang="en-US" sz="2400" dirty="0">
              <a:latin typeface="Times New Roman" panose="02020603050405020304" pitchFamily="18" charset="0"/>
              <a:cs typeface="Times New Roman" panose="02020603050405020304" pitchFamily="18" charset="0"/>
            </a:endParaRPr>
          </a:p>
          <a:p>
            <a:endParaRPr lang="en-US" dirty="0"/>
          </a:p>
        </p:txBody>
      </p:sp>
      <p:pic>
        <p:nvPicPr>
          <p:cNvPr id="6" name="Picture 5" descr="A close up of text on a black background&#10;&#10;Description automatically generated">
            <a:extLst>
              <a:ext uri="{FF2B5EF4-FFF2-40B4-BE49-F238E27FC236}">
                <a16:creationId xmlns:a16="http://schemas.microsoft.com/office/drawing/2014/main" id="{B73D806C-C724-4906-BCA4-EC2618D1A50A}"/>
              </a:ext>
            </a:extLst>
          </p:cNvPr>
          <p:cNvPicPr>
            <a:picLocks noChangeAspect="1"/>
          </p:cNvPicPr>
          <p:nvPr/>
        </p:nvPicPr>
        <p:blipFill>
          <a:blip r:embed="rId2"/>
          <a:stretch>
            <a:fillRect/>
          </a:stretch>
        </p:blipFill>
        <p:spPr>
          <a:xfrm>
            <a:off x="5055628" y="914401"/>
            <a:ext cx="6517065" cy="4838700"/>
          </a:xfrm>
          <a:prstGeom prst="rect">
            <a:avLst/>
          </a:prstGeom>
        </p:spPr>
      </p:pic>
      <p:sp>
        <p:nvSpPr>
          <p:cNvPr id="4" name="Slide Number Placeholder 3">
            <a:extLst>
              <a:ext uri="{FF2B5EF4-FFF2-40B4-BE49-F238E27FC236}">
                <a16:creationId xmlns:a16="http://schemas.microsoft.com/office/drawing/2014/main" id="{B05B7DD0-45C4-42CE-841B-31809CCF6AEF}"/>
              </a:ext>
            </a:extLst>
          </p:cNvPr>
          <p:cNvSpPr>
            <a:spLocks noGrp="1"/>
          </p:cNvSpPr>
          <p:nvPr>
            <p:ph type="sldNum" sz="quarter" idx="12"/>
          </p:nvPr>
        </p:nvSpPr>
        <p:spPr>
          <a:xfrm>
            <a:off x="9472736" y="6453386"/>
            <a:ext cx="1596292" cy="404614"/>
          </a:xfrm>
        </p:spPr>
        <p:txBody>
          <a:bodyPr>
            <a:normAutofit/>
          </a:bodyPr>
          <a:lstStyle/>
          <a:p>
            <a:pPr>
              <a:spcAft>
                <a:spcPts val="600"/>
              </a:spcAft>
            </a:pPr>
            <a:fld id="{69E57DC2-970A-4B3E-BB1C-7A09969E49DF}" type="slidenum">
              <a:rPr lang="en-US" smtClean="0"/>
              <a:pPr>
                <a:spcAft>
                  <a:spcPts val="600"/>
                </a:spcAft>
              </a:pPr>
              <a:t>7</a:t>
            </a:fld>
            <a:endParaRPr lang="en-US"/>
          </a:p>
        </p:txBody>
      </p:sp>
    </p:spTree>
    <p:extLst>
      <p:ext uri="{BB962C8B-B14F-4D97-AF65-F5344CB8AC3E}">
        <p14:creationId xmlns:p14="http://schemas.microsoft.com/office/powerpoint/2010/main" val="2163779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50379-736B-4EAA-9C72-98A09C2E7AE4}"/>
              </a:ext>
            </a:extLst>
          </p:cNvPr>
          <p:cNvSpPr>
            <a:spLocks noGrp="1"/>
          </p:cNvSpPr>
          <p:nvPr>
            <p:ph type="title"/>
          </p:nvPr>
        </p:nvSpPr>
        <p:spPr/>
        <p:txBody>
          <a:bodyPr>
            <a:normAutofit/>
          </a:bodyPr>
          <a:lstStyle/>
          <a:p>
            <a:pPr algn="ct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Mutual Goals  </a:t>
            </a:r>
          </a:p>
        </p:txBody>
      </p:sp>
      <p:sp>
        <p:nvSpPr>
          <p:cNvPr id="3" name="Content Placeholder 2">
            <a:extLst>
              <a:ext uri="{FF2B5EF4-FFF2-40B4-BE49-F238E27FC236}">
                <a16:creationId xmlns:a16="http://schemas.microsoft.com/office/drawing/2014/main" id="{0423B9AA-CA22-4B56-B17E-92C6757E668C}"/>
              </a:ext>
            </a:extLst>
          </p:cNvPr>
          <p:cNvSpPr>
            <a:spLocks noGrp="1"/>
          </p:cNvSpPr>
          <p:nvPr>
            <p:ph idx="1"/>
          </p:nvPr>
        </p:nvSpPr>
        <p:spPr/>
        <p:txBody>
          <a:bodyPr/>
          <a:lstStyle/>
          <a:p>
            <a:r>
              <a:rPr lang="en-US" dirty="0"/>
              <a:t>Goals were set on mutual agreement. </a:t>
            </a:r>
          </a:p>
          <a:p>
            <a:r>
              <a:rPr lang="en-US" dirty="0"/>
              <a:t>During this session, as discussed numerous lifestyle modifications and set realistic achievable goals as follows:</a:t>
            </a:r>
          </a:p>
          <a:p>
            <a:pPr marL="0" lvl="0" indent="0">
              <a:buNone/>
            </a:pPr>
            <a:r>
              <a:rPr lang="en-US" dirty="0"/>
              <a:t>	- Increasing daily activity </a:t>
            </a:r>
          </a:p>
          <a:p>
            <a:pPr marL="0" lvl="0" indent="0">
              <a:buNone/>
            </a:pPr>
            <a:r>
              <a:rPr lang="en-US" dirty="0"/>
              <a:t>	- Change to Healthier diet</a:t>
            </a:r>
          </a:p>
          <a:p>
            <a:pPr marL="0" lvl="0" indent="0">
              <a:buNone/>
            </a:pPr>
            <a:r>
              <a:rPr lang="en-US" dirty="0"/>
              <a:t>	- Monitoring blood glucose levels regularly </a:t>
            </a:r>
          </a:p>
          <a:p>
            <a:pPr marL="0" lvl="0" indent="0">
              <a:buNone/>
            </a:pPr>
            <a:r>
              <a:rPr lang="en-US" dirty="0"/>
              <a:t>	- Stress management</a:t>
            </a:r>
          </a:p>
          <a:p>
            <a:endParaRPr lang="en-US" dirty="0"/>
          </a:p>
        </p:txBody>
      </p:sp>
      <p:sp>
        <p:nvSpPr>
          <p:cNvPr id="4" name="Slide Number Placeholder 3">
            <a:extLst>
              <a:ext uri="{FF2B5EF4-FFF2-40B4-BE49-F238E27FC236}">
                <a16:creationId xmlns:a16="http://schemas.microsoft.com/office/drawing/2014/main" id="{CF008F0D-B0B1-46BA-9790-AA6EC4699C7E}"/>
              </a:ext>
            </a:extLst>
          </p:cNvPr>
          <p:cNvSpPr>
            <a:spLocks noGrp="1"/>
          </p:cNvSpPr>
          <p:nvPr>
            <p:ph type="sldNum" sz="quarter" idx="12"/>
          </p:nvPr>
        </p:nvSpPr>
        <p:spPr/>
        <p:txBody>
          <a:bodyPr/>
          <a:lstStyle/>
          <a:p>
            <a:fld id="{69E57DC2-970A-4B3E-BB1C-7A09969E49DF}" type="slidenum">
              <a:rPr lang="en-US" smtClean="0"/>
              <a:t>8</a:t>
            </a:fld>
            <a:endParaRPr lang="en-US" dirty="0"/>
          </a:p>
        </p:txBody>
      </p:sp>
    </p:spTree>
    <p:extLst>
      <p:ext uri="{BB962C8B-B14F-4D97-AF65-F5344CB8AC3E}">
        <p14:creationId xmlns:p14="http://schemas.microsoft.com/office/powerpoint/2010/main" val="4077435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B9CB1-4603-431C-9A1B-0E642D47E094}"/>
              </a:ext>
            </a:extLst>
          </p:cNvPr>
          <p:cNvSpPr>
            <a:spLocks noGrp="1"/>
          </p:cNvSpPr>
          <p:nvPr>
            <p:ph type="title"/>
          </p:nvPr>
        </p:nvSpPr>
        <p:spPr>
          <a:xfrm>
            <a:off x="1023562" y="685800"/>
            <a:ext cx="10493524" cy="828675"/>
          </a:xfrm>
        </p:spPr>
        <p:txBody>
          <a:bodyPr>
            <a:normAutofit/>
          </a:bodyPr>
          <a:lstStyle/>
          <a:p>
            <a:pPr algn="ctr"/>
            <a:r>
              <a:rPr lang="en-US" sz="3200" dirty="0">
                <a:latin typeface="Times New Roman" panose="02020603050405020304" pitchFamily="18" charset="0"/>
                <a:cs typeface="Times New Roman" panose="02020603050405020304" pitchFamily="18" charset="0"/>
              </a:rPr>
              <a:t>Educational Outcomes</a:t>
            </a:r>
          </a:p>
        </p:txBody>
      </p:sp>
      <p:sp>
        <p:nvSpPr>
          <p:cNvPr id="8" name="Rectangle 10">
            <a:extLst>
              <a:ext uri="{FF2B5EF4-FFF2-40B4-BE49-F238E27FC236}">
                <a16:creationId xmlns:a16="http://schemas.microsoft.com/office/drawing/2014/main" id="{B9F89C22-0475-4427-B7C8-0269AD40E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8B9D0600-749A-4642-9EDC-F6B5B3470D8C}"/>
              </a:ext>
            </a:extLst>
          </p:cNvPr>
          <p:cNvSpPr>
            <a:spLocks noGrp="1"/>
          </p:cNvSpPr>
          <p:nvPr>
            <p:ph idx="1"/>
          </p:nvPr>
        </p:nvSpPr>
        <p:spPr>
          <a:xfrm>
            <a:off x="1023562" y="1514475"/>
            <a:ext cx="5072437" cy="4867275"/>
          </a:xfrm>
        </p:spPr>
        <p:txBody>
          <a:bodyPr>
            <a:normAutofit/>
          </a:bodyPr>
          <a:lstStyle/>
          <a:p>
            <a:r>
              <a:rPr lang="en-US" sz="1800" dirty="0">
                <a:latin typeface="Times New Roman" panose="02020603050405020304" pitchFamily="18" charset="0"/>
                <a:cs typeface="Times New Roman" panose="02020603050405020304" pitchFamily="18" charset="0"/>
              </a:rPr>
              <a:t>Post education: Pt showed </a:t>
            </a:r>
          </a:p>
          <a:p>
            <a:pPr marL="0" indent="0">
              <a:buNone/>
            </a:pPr>
            <a:r>
              <a:rPr lang="en-US" sz="1800" dirty="0">
                <a:latin typeface="Times New Roman" panose="02020603050405020304" pitchFamily="18" charset="0"/>
                <a:cs typeface="Times New Roman" panose="02020603050405020304" pitchFamily="18" charset="0"/>
              </a:rPr>
              <a:t> - significant improvements in his knowledge of  diabetes</a:t>
            </a:r>
          </a:p>
          <a:p>
            <a:pPr marL="0" indent="0">
              <a:buNone/>
            </a:pPr>
            <a:r>
              <a:rPr lang="en-US" sz="1800" dirty="0">
                <a:latin typeface="Times New Roman" panose="02020603050405020304" pitchFamily="18" charset="0"/>
                <a:cs typeface="Times New Roman" panose="02020603050405020304" pitchFamily="18" charset="0"/>
              </a:rPr>
              <a:t>- his attitude toward and skills in managing the disorder</a:t>
            </a:r>
          </a:p>
          <a:p>
            <a:pPr marL="0" indent="0">
              <a:buNone/>
            </a:pPr>
            <a:r>
              <a:rPr lang="en-US" sz="1800" dirty="0">
                <a:latin typeface="Times New Roman" panose="02020603050405020304" pitchFamily="18" charset="0"/>
                <a:cs typeface="Times New Roman" panose="02020603050405020304" pitchFamily="18" charset="0"/>
              </a:rPr>
              <a:t>- understands focus on achieving glycemic goals</a:t>
            </a:r>
          </a:p>
          <a:p>
            <a:pPr marL="0" indent="0">
              <a:buNone/>
            </a:pPr>
            <a:r>
              <a:rPr lang="en-US" sz="1800" dirty="0">
                <a:latin typeface="Times New Roman" panose="02020603050405020304" pitchFamily="18" charset="0"/>
                <a:cs typeface="Times New Roman" panose="02020603050405020304" pitchFamily="18" charset="0"/>
              </a:rPr>
              <a:t>- verbalized enhanced medication adherence</a:t>
            </a:r>
          </a:p>
          <a:p>
            <a:pPr marL="0" indent="0">
              <a:buNone/>
            </a:pPr>
            <a:r>
              <a:rPr lang="en-US" sz="1800" dirty="0">
                <a:latin typeface="Times New Roman" panose="02020603050405020304" pitchFamily="18" charset="0"/>
                <a:cs typeface="Times New Roman" panose="02020603050405020304" pitchFamily="18" charset="0"/>
              </a:rPr>
              <a:t>- preventing long-term and diabetes related health complications</a:t>
            </a:r>
          </a:p>
          <a:p>
            <a:r>
              <a:rPr lang="en-US" sz="1800" dirty="0">
                <a:latin typeface="Times New Roman" panose="02020603050405020304" pitchFamily="18" charset="0"/>
                <a:cs typeface="Times New Roman" panose="02020603050405020304" pitchFamily="18" charset="0"/>
              </a:rPr>
              <a:t>Revision possibilities:</a:t>
            </a:r>
          </a:p>
          <a:p>
            <a:pPr marL="0" indent="0">
              <a:buNone/>
            </a:pPr>
            <a:r>
              <a:rPr lang="en-US" sz="1800" dirty="0">
                <a:latin typeface="Times New Roman" panose="02020603050405020304" pitchFamily="18" charset="0"/>
                <a:cs typeface="Times New Roman" panose="02020603050405020304" pitchFamily="18" charset="0"/>
              </a:rPr>
              <a:t>	- Address modifiable compliance barriers</a:t>
            </a:r>
          </a:p>
          <a:p>
            <a:pPr marL="0" indent="0">
              <a:buNone/>
            </a:pPr>
            <a:r>
              <a:rPr lang="en-US" sz="1800" dirty="0">
                <a:latin typeface="Times New Roman" panose="02020603050405020304" pitchFamily="18" charset="0"/>
                <a:cs typeface="Times New Roman" panose="02020603050405020304" pitchFamily="18" charset="0"/>
              </a:rPr>
              <a:t>	- Tracking for compliance </a:t>
            </a:r>
          </a:p>
          <a:p>
            <a:pPr marL="0" indent="0">
              <a:buNone/>
            </a:pPr>
            <a:r>
              <a:rPr lang="en-US" sz="1800" dirty="0">
                <a:latin typeface="Times New Roman" panose="02020603050405020304" pitchFamily="18" charset="0"/>
                <a:cs typeface="Times New Roman" panose="02020603050405020304" pitchFamily="18" charset="0"/>
              </a:rPr>
              <a:t>	- Change in health conditions </a:t>
            </a:r>
          </a:p>
        </p:txBody>
      </p:sp>
      <p:pic>
        <p:nvPicPr>
          <p:cNvPr id="6" name="Picture 5" descr="A close up of a logo&#10;&#10;Description automatically generated">
            <a:extLst>
              <a:ext uri="{FF2B5EF4-FFF2-40B4-BE49-F238E27FC236}">
                <a16:creationId xmlns:a16="http://schemas.microsoft.com/office/drawing/2014/main" id="{998F7D90-04CA-43A7-9431-B1B6138DF96F}"/>
              </a:ext>
            </a:extLst>
          </p:cNvPr>
          <p:cNvPicPr>
            <a:picLocks noChangeAspect="1"/>
          </p:cNvPicPr>
          <p:nvPr/>
        </p:nvPicPr>
        <p:blipFill>
          <a:blip r:embed="rId2"/>
          <a:stretch>
            <a:fillRect/>
          </a:stretch>
        </p:blipFill>
        <p:spPr>
          <a:xfrm>
            <a:off x="6761243" y="2350235"/>
            <a:ext cx="4406241" cy="3542618"/>
          </a:xfrm>
          <a:prstGeom prst="rect">
            <a:avLst/>
          </a:prstGeom>
        </p:spPr>
      </p:pic>
      <p:sp>
        <p:nvSpPr>
          <p:cNvPr id="4" name="Slide Number Placeholder 3">
            <a:extLst>
              <a:ext uri="{FF2B5EF4-FFF2-40B4-BE49-F238E27FC236}">
                <a16:creationId xmlns:a16="http://schemas.microsoft.com/office/drawing/2014/main" id="{B8CEFC66-EBBE-4279-BE07-E5341541A954}"/>
              </a:ext>
            </a:extLst>
          </p:cNvPr>
          <p:cNvSpPr>
            <a:spLocks noGrp="1"/>
          </p:cNvSpPr>
          <p:nvPr>
            <p:ph type="sldNum" sz="quarter" idx="12"/>
          </p:nvPr>
        </p:nvSpPr>
        <p:spPr>
          <a:xfrm>
            <a:off x="9472736" y="6453386"/>
            <a:ext cx="1596292" cy="404614"/>
          </a:xfrm>
        </p:spPr>
        <p:txBody>
          <a:bodyPr>
            <a:normAutofit/>
          </a:bodyPr>
          <a:lstStyle/>
          <a:p>
            <a:pPr>
              <a:spcAft>
                <a:spcPts val="600"/>
              </a:spcAft>
            </a:pPr>
            <a:fld id="{69E57DC2-970A-4B3E-BB1C-7A09969E49DF}" type="slidenum">
              <a:rPr lang="en-US" smtClean="0"/>
              <a:pPr>
                <a:spcAft>
                  <a:spcPts val="600"/>
                </a:spcAft>
              </a:pPr>
              <a:t>9</a:t>
            </a:fld>
            <a:endParaRPr lang="en-US"/>
          </a:p>
        </p:txBody>
      </p:sp>
    </p:spTree>
    <p:extLst>
      <p:ext uri="{BB962C8B-B14F-4D97-AF65-F5344CB8AC3E}">
        <p14:creationId xmlns:p14="http://schemas.microsoft.com/office/powerpoint/2010/main" val="1048940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1B14B-D229-4092-AFA9-C36B07316F04}"/>
              </a:ext>
            </a:extLst>
          </p:cNvPr>
          <p:cNvSpPr>
            <a:spLocks noGrp="1"/>
          </p:cNvSpPr>
          <p:nvPr>
            <p:ph type="ctrTitle"/>
          </p:nvPr>
        </p:nvSpPr>
        <p:spPr/>
        <p:txBody>
          <a:bodyPr/>
          <a:lstStyle/>
          <a:p>
            <a:r>
              <a:rPr lang="en-US" sz="3200" dirty="0">
                <a:latin typeface="Times New Roman" panose="02020603050405020304" pitchFamily="18" charset="0"/>
                <a:cs typeface="Times New Roman" panose="02020603050405020304" pitchFamily="18" charset="0"/>
              </a:rPr>
              <a:t>Conclusion</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 &amp; </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Questions </a:t>
            </a:r>
          </a:p>
        </p:txBody>
      </p:sp>
      <p:sp>
        <p:nvSpPr>
          <p:cNvPr id="4" name="Slide Number Placeholder 3">
            <a:extLst>
              <a:ext uri="{FF2B5EF4-FFF2-40B4-BE49-F238E27FC236}">
                <a16:creationId xmlns:a16="http://schemas.microsoft.com/office/drawing/2014/main" id="{089AD554-D193-4C8B-8C6E-A398D50EFF1C}"/>
              </a:ext>
            </a:extLst>
          </p:cNvPr>
          <p:cNvSpPr>
            <a:spLocks noGrp="1"/>
          </p:cNvSpPr>
          <p:nvPr>
            <p:ph type="sldNum" sz="quarter" idx="12"/>
          </p:nvPr>
        </p:nvSpPr>
        <p:spPr/>
        <p:txBody>
          <a:bodyPr/>
          <a:lstStyle/>
          <a:p>
            <a:fld id="{69E57DC2-970A-4B3E-BB1C-7A09969E49DF}" type="slidenum">
              <a:rPr lang="en-US" smtClean="0"/>
              <a:pPr/>
              <a:t>10</a:t>
            </a:fld>
            <a:endParaRPr lang="en-US" dirty="0"/>
          </a:p>
        </p:txBody>
      </p:sp>
    </p:spTree>
    <p:extLst>
      <p:ext uri="{BB962C8B-B14F-4D97-AF65-F5344CB8AC3E}">
        <p14:creationId xmlns:p14="http://schemas.microsoft.com/office/powerpoint/2010/main" val="774610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C37C7-C513-4098-95F7-1BCBEC70B1A8}"/>
              </a:ext>
            </a:extLst>
          </p:cNvPr>
          <p:cNvSpPr>
            <a:spLocks noGrp="1"/>
          </p:cNvSpPr>
          <p:nvPr>
            <p:ph type="ctrTitle"/>
          </p:nvPr>
        </p:nvSpPr>
        <p:spPr/>
        <p:txBody>
          <a:bodyPr/>
          <a:lstStyle/>
          <a:p>
            <a:r>
              <a:rPr lang="en-US" sz="4000" cap="none" dirty="0">
                <a:latin typeface="Times New Roman" panose="02020603050405020304" pitchFamily="18" charset="0"/>
                <a:cs typeface="Times New Roman" panose="02020603050405020304" pitchFamily="18" charset="0"/>
              </a:rPr>
              <a:t>Speaker Notes</a:t>
            </a:r>
          </a:p>
        </p:txBody>
      </p:sp>
      <p:sp>
        <p:nvSpPr>
          <p:cNvPr id="4" name="Slide Number Placeholder 3">
            <a:extLst>
              <a:ext uri="{FF2B5EF4-FFF2-40B4-BE49-F238E27FC236}">
                <a16:creationId xmlns:a16="http://schemas.microsoft.com/office/drawing/2014/main" id="{E3E672AE-1206-40E1-9B48-965AA0EE3E80}"/>
              </a:ext>
            </a:extLst>
          </p:cNvPr>
          <p:cNvSpPr>
            <a:spLocks noGrp="1"/>
          </p:cNvSpPr>
          <p:nvPr>
            <p:ph type="sldNum" sz="quarter" idx="12"/>
          </p:nvPr>
        </p:nvSpPr>
        <p:spPr/>
        <p:txBody>
          <a:bodyPr/>
          <a:lstStyle/>
          <a:p>
            <a:fld id="{69E57DC2-970A-4B3E-BB1C-7A09969E49DF}" type="slidenum">
              <a:rPr lang="en-US" smtClean="0"/>
              <a:pPr/>
              <a:t>11</a:t>
            </a:fld>
            <a:endParaRPr lang="en-US" dirty="0"/>
          </a:p>
        </p:txBody>
      </p:sp>
    </p:spTree>
    <p:extLst>
      <p:ext uri="{BB962C8B-B14F-4D97-AF65-F5344CB8AC3E}">
        <p14:creationId xmlns:p14="http://schemas.microsoft.com/office/powerpoint/2010/main" val="1961679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74937-18CD-472C-A21F-8F8C16813593}"/>
              </a:ext>
            </a:extLst>
          </p:cNvPr>
          <p:cNvSpPr>
            <a:spLocks noGrp="1"/>
          </p:cNvSpPr>
          <p:nvPr>
            <p:ph type="title"/>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Speaker Notes</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Slide #2- Introduction </a:t>
            </a:r>
          </a:p>
        </p:txBody>
      </p:sp>
      <p:sp>
        <p:nvSpPr>
          <p:cNvPr id="3" name="Content Placeholder 2">
            <a:extLst>
              <a:ext uri="{FF2B5EF4-FFF2-40B4-BE49-F238E27FC236}">
                <a16:creationId xmlns:a16="http://schemas.microsoft.com/office/drawing/2014/main" id="{ED81B481-2459-4314-ACF8-0C901A167154}"/>
              </a:ext>
            </a:extLst>
          </p:cNvPr>
          <p:cNvSpPr>
            <a:spLocks noGrp="1"/>
          </p:cNvSpPr>
          <p:nvPr>
            <p:ph idx="1"/>
          </p:nvPr>
        </p:nvSpPr>
        <p:spPr/>
        <p:txBody>
          <a:bodyPr/>
          <a:lstStyle/>
          <a:p>
            <a:pPr marL="0" indent="0">
              <a:buNone/>
            </a:pPr>
            <a:r>
              <a:rPr lang="en-US" dirty="0"/>
              <a:t>	</a:t>
            </a:r>
          </a:p>
          <a:p>
            <a:pPr marL="0" indent="0">
              <a:buNone/>
            </a:pPr>
            <a:r>
              <a:rPr lang="en-US" dirty="0"/>
              <a:t>	</a:t>
            </a:r>
          </a:p>
          <a:p>
            <a:pPr marL="0" indent="0">
              <a:buNone/>
            </a:pPr>
            <a:r>
              <a:rPr lang="en-US" dirty="0">
                <a:latin typeface="Times New Roman" panose="02020603050405020304" pitchFamily="18" charset="0"/>
                <a:cs typeface="Times New Roman" panose="02020603050405020304" pitchFamily="18" charset="0"/>
              </a:rPr>
              <a:t>	For this health promotion plan I worked with Ahmed (my husband) and discussed the topic of Diabetes Type II because he is recently diagnosed with this disease. Its new onset has made him very stressed and overwhelmed. The plan is to educate him on the disease, its management and set up some mutual goals, and monitor/evaluate the achievement of those goals for effective diabetes management and control. Diabetes self-management education and ongoing support has shown to improve outcomes by effective self-management of type II diabetes by patients (Powers, et al., 2017). </a:t>
            </a:r>
          </a:p>
        </p:txBody>
      </p:sp>
      <p:sp>
        <p:nvSpPr>
          <p:cNvPr id="4" name="Slide Number Placeholder 3">
            <a:extLst>
              <a:ext uri="{FF2B5EF4-FFF2-40B4-BE49-F238E27FC236}">
                <a16:creationId xmlns:a16="http://schemas.microsoft.com/office/drawing/2014/main" id="{32984BB9-024F-483D-87CA-0AF36E388F75}"/>
              </a:ext>
            </a:extLst>
          </p:cNvPr>
          <p:cNvSpPr>
            <a:spLocks noGrp="1"/>
          </p:cNvSpPr>
          <p:nvPr>
            <p:ph type="sldNum" sz="quarter" idx="12"/>
          </p:nvPr>
        </p:nvSpPr>
        <p:spPr/>
        <p:txBody>
          <a:bodyPr/>
          <a:lstStyle/>
          <a:p>
            <a:fld id="{69E57DC2-970A-4B3E-BB1C-7A09969E49DF}" type="slidenum">
              <a:rPr lang="en-US" smtClean="0"/>
              <a:t>12</a:t>
            </a:fld>
            <a:endParaRPr lang="en-US" dirty="0"/>
          </a:p>
        </p:txBody>
      </p:sp>
    </p:spTree>
    <p:extLst>
      <p:ext uri="{BB962C8B-B14F-4D97-AF65-F5344CB8AC3E}">
        <p14:creationId xmlns:p14="http://schemas.microsoft.com/office/powerpoint/2010/main" val="1700113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A25FF-D944-463F-AF38-47643DE75D8D}"/>
              </a:ext>
            </a:extLst>
          </p:cNvPr>
          <p:cNvSpPr>
            <a:spLocks noGrp="1"/>
          </p:cNvSpPr>
          <p:nvPr>
            <p:ph type="title"/>
          </p:nvPr>
        </p:nvSpPr>
        <p:spPr/>
        <p:txBody>
          <a:bodyPr>
            <a:normAutofit fontScale="90000"/>
          </a:bodyPr>
          <a:lstStyle/>
          <a:p>
            <a:pPr algn="ctr"/>
            <a:r>
              <a:rPr lang="en-US" sz="3600" dirty="0">
                <a:latin typeface="Times New Roman" panose="02020603050405020304" pitchFamily="18" charset="0"/>
                <a:cs typeface="Times New Roman" panose="02020603050405020304" pitchFamily="18" charset="0"/>
              </a:rPr>
              <a:t>Speaker Notes</a:t>
            </a: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Slide#3- Analyzing Diabetes Type II</a:t>
            </a:r>
          </a:p>
        </p:txBody>
      </p:sp>
      <p:sp>
        <p:nvSpPr>
          <p:cNvPr id="4" name="Slide Number Placeholder 3">
            <a:extLst>
              <a:ext uri="{FF2B5EF4-FFF2-40B4-BE49-F238E27FC236}">
                <a16:creationId xmlns:a16="http://schemas.microsoft.com/office/drawing/2014/main" id="{C6E79AE2-2F92-4677-A8B7-EB1701B6AE80}"/>
              </a:ext>
            </a:extLst>
          </p:cNvPr>
          <p:cNvSpPr>
            <a:spLocks noGrp="1"/>
          </p:cNvSpPr>
          <p:nvPr>
            <p:ph type="sldNum" sz="quarter" idx="12"/>
          </p:nvPr>
        </p:nvSpPr>
        <p:spPr/>
        <p:txBody>
          <a:bodyPr/>
          <a:lstStyle/>
          <a:p>
            <a:fld id="{69E57DC2-970A-4B3E-BB1C-7A09969E49DF}" type="slidenum">
              <a:rPr lang="en-US" smtClean="0"/>
              <a:t>13</a:t>
            </a:fld>
            <a:endParaRPr lang="en-US" dirty="0"/>
          </a:p>
        </p:txBody>
      </p:sp>
      <p:sp>
        <p:nvSpPr>
          <p:cNvPr id="6" name="Content Placeholder 5">
            <a:extLst>
              <a:ext uri="{FF2B5EF4-FFF2-40B4-BE49-F238E27FC236}">
                <a16:creationId xmlns:a16="http://schemas.microsoft.com/office/drawing/2014/main" id="{3431717D-75AC-495E-ACB9-35DC549B51BC}"/>
              </a:ext>
            </a:extLst>
          </p:cNvPr>
          <p:cNvSpPr>
            <a:spLocks noGrp="1"/>
          </p:cNvSpPr>
          <p:nvPr>
            <p:ph idx="1"/>
          </p:nvPr>
        </p:nvSpPr>
        <p:spPr>
          <a:xfrm>
            <a:off x="1371600" y="2285999"/>
            <a:ext cx="9601200" cy="4247965"/>
          </a:xfrm>
        </p:spPr>
        <p:txBody>
          <a:bodyPr>
            <a:normAutofit/>
          </a:bodyPr>
          <a:lstStyle/>
          <a:p>
            <a:r>
              <a:rPr lang="en-US" dirty="0">
                <a:latin typeface="Times New Roman" panose="02020603050405020304" pitchFamily="18" charset="0"/>
                <a:cs typeface="Times New Roman" panose="02020603050405020304" pitchFamily="18" charset="0"/>
              </a:rPr>
              <a:t>Definition:</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	 According to American Diabetes Association it’s a disease in which body does not use insulin properly (Diabetes Type 2, 2020). </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	Mayo Clinic defines type II diabetes as “Type 2 diabetes is a chronic condition that affects the way your body metabolizes sugar (glucose) — an important source of fuel for your body” (Type 2 diabetes - symptoms and causes, 2019, p. 1).</a:t>
            </a:r>
          </a:p>
          <a:p>
            <a:r>
              <a:rPr lang="en-US" dirty="0">
                <a:latin typeface="Times New Roman" panose="02020603050405020304" pitchFamily="18" charset="0"/>
                <a:cs typeface="Times New Roman" panose="02020603050405020304" pitchFamily="18" charset="0"/>
              </a:rPr>
              <a:t>With type 2 diabetes, your body either resists the effects of insulin or doesn't produce enough insulin to maintain normal glucose levels. There is no cure for diabetes Type 2, but eating well, losing weight and increased physical activity can help manage disease. In other cases, medications are needed to control the disease progression (Type 2 diabetes - symptoms and causes, 2019). Hence effective and timely steps can be taken to lower the chances of diabetes-related health problems.</a:t>
            </a:r>
          </a:p>
        </p:txBody>
      </p:sp>
    </p:spTree>
    <p:extLst>
      <p:ext uri="{BB962C8B-B14F-4D97-AF65-F5344CB8AC3E}">
        <p14:creationId xmlns:p14="http://schemas.microsoft.com/office/powerpoint/2010/main" val="1658835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4B69A-4CC2-4925-BEB9-9E7AB7B5FF22}"/>
              </a:ext>
            </a:extLst>
          </p:cNvPr>
          <p:cNvSpPr>
            <a:spLocks noGrp="1"/>
          </p:cNvSpPr>
          <p:nvPr>
            <p:ph type="title"/>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Speaker Notes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Slide #4- Facts- Diabetes Type II</a:t>
            </a:r>
          </a:p>
        </p:txBody>
      </p:sp>
      <p:sp>
        <p:nvSpPr>
          <p:cNvPr id="3" name="Content Placeholder 2">
            <a:extLst>
              <a:ext uri="{FF2B5EF4-FFF2-40B4-BE49-F238E27FC236}">
                <a16:creationId xmlns:a16="http://schemas.microsoft.com/office/drawing/2014/main" id="{8B8EA221-FF41-4B70-918A-0AA8924F381E}"/>
              </a:ext>
            </a:extLst>
          </p:cNvPr>
          <p:cNvSpPr>
            <a:spLocks noGrp="1"/>
          </p:cNvSpPr>
          <p:nvPr>
            <p:ph idx="1"/>
          </p:nvPr>
        </p:nvSpPr>
        <p:spPr/>
        <p:txBody>
          <a:bodyPr>
            <a:normAutofit lnSpcReduction="10000"/>
          </a:bodyPr>
          <a:lstStyle/>
          <a:p>
            <a:endParaRPr lang="en-US" dirty="0"/>
          </a:p>
          <a:p>
            <a:r>
              <a:rPr lang="en-US" dirty="0"/>
              <a:t>Type II diabetes is a major growing health concerns in U.S.</a:t>
            </a:r>
          </a:p>
          <a:p>
            <a:r>
              <a:rPr lang="en-US" dirty="0"/>
              <a:t> It is the 7</a:t>
            </a:r>
            <a:r>
              <a:rPr lang="en-US" baseline="30000" dirty="0"/>
              <a:t>th</a:t>
            </a:r>
            <a:r>
              <a:rPr lang="en-US" dirty="0"/>
              <a:t> leading cause of death in United states (Diabetes quick facts, 2019).</a:t>
            </a:r>
          </a:p>
          <a:p>
            <a:r>
              <a:rPr lang="en-US" dirty="0"/>
              <a:t>Diabetes is the leading cause of chronic kidney disease, lower-limb amputations, and adult-onset blindness (Diabetes quick facts, 2019).</a:t>
            </a:r>
          </a:p>
          <a:p>
            <a:r>
              <a:rPr lang="en-US" dirty="0"/>
              <a:t>According to CDC (2019), </a:t>
            </a:r>
            <a:r>
              <a:rPr lang="en-US" dirty="0">
                <a:solidFill>
                  <a:schemeClr val="tx1"/>
                </a:solidFill>
              </a:rPr>
              <a:t>type</a:t>
            </a:r>
            <a:r>
              <a:rPr lang="en-US" dirty="0"/>
              <a:t> II diabetes accounts for approximately 90% to 95% of all diagnosed cases of diabetes. </a:t>
            </a:r>
          </a:p>
          <a:p>
            <a:r>
              <a:rPr lang="en-US" dirty="0"/>
              <a:t>More than 34 million people in the United States have diabetes, and 1 in 5 of them don’t know they have it (Diabetes quick facts, 2019). These numbers are high despite efforts to reduce the risks associated with diabetes.</a:t>
            </a:r>
          </a:p>
        </p:txBody>
      </p:sp>
      <p:sp>
        <p:nvSpPr>
          <p:cNvPr id="4" name="Slide Number Placeholder 3">
            <a:extLst>
              <a:ext uri="{FF2B5EF4-FFF2-40B4-BE49-F238E27FC236}">
                <a16:creationId xmlns:a16="http://schemas.microsoft.com/office/drawing/2014/main" id="{15BA634A-0C89-4FD2-9D6D-97744B53D73A}"/>
              </a:ext>
            </a:extLst>
          </p:cNvPr>
          <p:cNvSpPr>
            <a:spLocks noGrp="1"/>
          </p:cNvSpPr>
          <p:nvPr>
            <p:ph type="sldNum" sz="quarter" idx="12"/>
          </p:nvPr>
        </p:nvSpPr>
        <p:spPr/>
        <p:txBody>
          <a:bodyPr/>
          <a:lstStyle/>
          <a:p>
            <a:fld id="{69E57DC2-970A-4B3E-BB1C-7A09969E49DF}" type="slidenum">
              <a:rPr lang="en-US" smtClean="0"/>
              <a:t>14</a:t>
            </a:fld>
            <a:endParaRPr lang="en-US" dirty="0"/>
          </a:p>
        </p:txBody>
      </p:sp>
    </p:spTree>
    <p:extLst>
      <p:ext uri="{BB962C8B-B14F-4D97-AF65-F5344CB8AC3E}">
        <p14:creationId xmlns:p14="http://schemas.microsoft.com/office/powerpoint/2010/main" val="2500640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F031-12DF-4904-A9EC-1AF5FA9D06A5}"/>
              </a:ext>
            </a:extLst>
          </p:cNvPr>
          <p:cNvSpPr>
            <a:spLocks noGrp="1"/>
          </p:cNvSpPr>
          <p:nvPr>
            <p:ph type="title"/>
          </p:nvPr>
        </p:nvSpPr>
        <p:spPr>
          <a:xfrm>
            <a:off x="1371600" y="332914"/>
            <a:ext cx="9601200" cy="1469253"/>
          </a:xfrm>
        </p:spPr>
        <p:txBody>
          <a:bodyPr>
            <a:normAutofit/>
          </a:bodyPr>
          <a:lstStyle/>
          <a:p>
            <a:pPr algn="ctr"/>
            <a:r>
              <a:rPr lang="en-US" sz="3200" dirty="0">
                <a:latin typeface="Times New Roman" panose="02020603050405020304" pitchFamily="18" charset="0"/>
                <a:cs typeface="Times New Roman" panose="02020603050405020304" pitchFamily="18" charset="0"/>
              </a:rPr>
              <a:t>Speaker Notes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Slide #5-Importance of Diabetes type II</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&amp; its Risk factors </a:t>
            </a:r>
            <a:endParaRPr lang="en-US" sz="3200" dirty="0"/>
          </a:p>
        </p:txBody>
      </p:sp>
      <p:sp>
        <p:nvSpPr>
          <p:cNvPr id="3" name="Content Placeholder 2">
            <a:extLst>
              <a:ext uri="{FF2B5EF4-FFF2-40B4-BE49-F238E27FC236}">
                <a16:creationId xmlns:a16="http://schemas.microsoft.com/office/drawing/2014/main" id="{BD3F1A86-9D0A-4379-AD54-05D901C1E395}"/>
              </a:ext>
            </a:extLst>
          </p:cNvPr>
          <p:cNvSpPr>
            <a:spLocks noGrp="1"/>
          </p:cNvSpPr>
          <p:nvPr>
            <p:ph idx="1"/>
          </p:nvPr>
        </p:nvSpPr>
        <p:spPr>
          <a:xfrm>
            <a:off x="1371600" y="1802167"/>
            <a:ext cx="9601200" cy="4722919"/>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Why is Diabetes important? </a:t>
            </a:r>
          </a:p>
          <a:p>
            <a:pPr marL="0" indent="0">
              <a:buNone/>
            </a:pPr>
            <a:r>
              <a:rPr lang="en-US" dirty="0">
                <a:latin typeface="Times New Roman" panose="02020603050405020304" pitchFamily="18" charset="0"/>
                <a:cs typeface="Times New Roman" panose="02020603050405020304" pitchFamily="18" charset="0"/>
              </a:rPr>
              <a:t>	According to Healthy People (2020), diabetes affects an estimated 29.1 million people in the United States. Once diagnosed diabetes: Increases the all-cause mortality rate 1.8 times compared to persons without diagnosed diabetes, increases the risk of heart attack by 1.8 times, and is the leading cause of kidney failure, lower limb amputations, and adult-onset blindness. In addition to these human costs, the estimated total financial cost of DM in the United States in 2012 was $245 billion, which includes the costs of medical care, disability, and premature death (Diabetes , 2020, p. 1). </a:t>
            </a:r>
          </a:p>
          <a:p>
            <a:r>
              <a:rPr lang="en-US" dirty="0">
                <a:latin typeface="Times New Roman" panose="02020603050405020304" pitchFamily="18" charset="0"/>
                <a:cs typeface="Times New Roman" panose="02020603050405020304" pitchFamily="18" charset="0"/>
              </a:rPr>
              <a:t>According to Mayo Clinic the following factors increase the risk for Type 2 diabetes:</a:t>
            </a:r>
          </a:p>
          <a:p>
            <a:pPr marL="0" lvl="0" indent="0">
              <a:buNone/>
            </a:pPr>
            <a:r>
              <a:rPr lang="en-US" dirty="0">
                <a:latin typeface="Times New Roman" panose="02020603050405020304" pitchFamily="18" charset="0"/>
                <a:cs typeface="Times New Roman" panose="02020603050405020304" pitchFamily="18" charset="0"/>
              </a:rPr>
              <a:t>	- Weight /Obesity  </a:t>
            </a:r>
          </a:p>
          <a:p>
            <a:pPr marL="0" lvl="0" indent="0">
              <a:buNone/>
            </a:pPr>
            <a:r>
              <a:rPr lang="en-US" dirty="0">
                <a:latin typeface="Times New Roman" panose="02020603050405020304" pitchFamily="18" charset="0"/>
                <a:cs typeface="Times New Roman" panose="02020603050405020304" pitchFamily="18" charset="0"/>
              </a:rPr>
              <a:t>	- Inactivity/Sedentary lifestyle </a:t>
            </a:r>
          </a:p>
          <a:p>
            <a:pPr marL="0" lvl="0" indent="0">
              <a:buNone/>
            </a:pPr>
            <a:r>
              <a:rPr lang="en-US" dirty="0">
                <a:latin typeface="Times New Roman" panose="02020603050405020304" pitchFamily="18" charset="0"/>
                <a:cs typeface="Times New Roman" panose="02020603050405020304" pitchFamily="18" charset="0"/>
              </a:rPr>
              <a:t>	- Race</a:t>
            </a:r>
          </a:p>
          <a:p>
            <a:pPr marL="0" lvl="0" indent="0">
              <a:buNone/>
            </a:pPr>
            <a:r>
              <a:rPr lang="en-US" dirty="0">
                <a:latin typeface="Times New Roman" panose="02020603050405020304" pitchFamily="18" charset="0"/>
                <a:cs typeface="Times New Roman" panose="02020603050405020304" pitchFamily="18" charset="0"/>
              </a:rPr>
              <a:t>	- Age</a:t>
            </a:r>
          </a:p>
          <a:p>
            <a:pPr marL="0" indent="0">
              <a:buNone/>
            </a:pPr>
            <a:r>
              <a:rPr lang="en-US" dirty="0">
                <a:latin typeface="Times New Roman" panose="02020603050405020304" pitchFamily="18" charset="0"/>
                <a:cs typeface="Times New Roman" panose="02020603050405020304" pitchFamily="18" charset="0"/>
              </a:rPr>
              <a:t>	- Family history of diabetes to name a few.</a:t>
            </a:r>
          </a:p>
          <a:p>
            <a:pPr marL="0" indent="0">
              <a:buNone/>
            </a:pPr>
            <a:r>
              <a:rPr lang="en-US" dirty="0">
                <a:latin typeface="Times New Roman" panose="02020603050405020304" pitchFamily="18" charset="0"/>
                <a:cs typeface="Times New Roman" panose="02020603050405020304" pitchFamily="18" charset="0"/>
              </a:rPr>
              <a:t>	 (Type 2 diabetes - symptoms and causes, 2019)</a:t>
            </a:r>
          </a:p>
          <a:p>
            <a:endParaRPr lang="en-US" dirty="0"/>
          </a:p>
        </p:txBody>
      </p:sp>
      <p:sp>
        <p:nvSpPr>
          <p:cNvPr id="4" name="Slide Number Placeholder 3">
            <a:extLst>
              <a:ext uri="{FF2B5EF4-FFF2-40B4-BE49-F238E27FC236}">
                <a16:creationId xmlns:a16="http://schemas.microsoft.com/office/drawing/2014/main" id="{E97E469C-12FD-4108-90F3-E8FA7DACBAD6}"/>
              </a:ext>
            </a:extLst>
          </p:cNvPr>
          <p:cNvSpPr>
            <a:spLocks noGrp="1"/>
          </p:cNvSpPr>
          <p:nvPr>
            <p:ph type="sldNum" sz="quarter" idx="12"/>
          </p:nvPr>
        </p:nvSpPr>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4016162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EEFB8-64A3-4EBB-8F98-277F5B4DDC1E}"/>
              </a:ext>
            </a:extLst>
          </p:cNvPr>
          <p:cNvSpPr>
            <a:spLocks noGrp="1"/>
          </p:cNvSpPr>
          <p:nvPr>
            <p:ph type="title"/>
          </p:nvPr>
        </p:nvSpPr>
        <p:spPr>
          <a:xfrm>
            <a:off x="1371600" y="88777"/>
            <a:ext cx="9601200" cy="1180730"/>
          </a:xfrm>
        </p:spPr>
        <p:txBody>
          <a:bodyPr>
            <a:normAutofit/>
          </a:bodyPr>
          <a:lstStyle/>
          <a:p>
            <a:pPr algn="ctr"/>
            <a:r>
              <a:rPr lang="en-US" sz="3200" dirty="0">
                <a:latin typeface="Times New Roman" panose="02020603050405020304" pitchFamily="18" charset="0"/>
                <a:cs typeface="Times New Roman" panose="02020603050405020304" pitchFamily="18" charset="0"/>
              </a:rPr>
              <a:t>Speaker Notes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Slide #6- Disease Management </a:t>
            </a:r>
            <a:endParaRPr lang="en-US" sz="3200" dirty="0"/>
          </a:p>
        </p:txBody>
      </p:sp>
      <p:sp>
        <p:nvSpPr>
          <p:cNvPr id="3" name="Content Placeholder 2">
            <a:extLst>
              <a:ext uri="{FF2B5EF4-FFF2-40B4-BE49-F238E27FC236}">
                <a16:creationId xmlns:a16="http://schemas.microsoft.com/office/drawing/2014/main" id="{8EA7FF16-54DB-4642-A872-495B251EA8FF}"/>
              </a:ext>
            </a:extLst>
          </p:cNvPr>
          <p:cNvSpPr>
            <a:spLocks noGrp="1"/>
          </p:cNvSpPr>
          <p:nvPr>
            <p:ph idx="1"/>
          </p:nvPr>
        </p:nvSpPr>
        <p:spPr>
          <a:xfrm>
            <a:off x="1371600" y="1269507"/>
            <a:ext cx="9601200" cy="5353235"/>
          </a:xfrm>
        </p:spPr>
        <p:txBody>
          <a:bodyPr/>
          <a:lstStyle/>
          <a:p>
            <a:r>
              <a:rPr lang="en-US" dirty="0"/>
              <a:t>The Centers for Disease Control and Prevention is working to reduce incidence of diabetes and its related health problems by National Diabetes Prevention Program (National diabetes prevention program, 2019). </a:t>
            </a:r>
          </a:p>
          <a:p>
            <a:r>
              <a:rPr lang="en-US" dirty="0"/>
              <a:t>It uses lifestyle change program to prevent diabetes type 2 in adults by changing their diet and exercising and lifestyle modifications.</a:t>
            </a:r>
          </a:p>
          <a:p>
            <a:r>
              <a:rPr lang="en-US" dirty="0"/>
              <a:t> According to CDC (2019), Participants who lost 5-7% of their body weight and added 150 minutes of exercise per week cut their risk of developing type 2 diabetes by up to 58% and 71% for people 69 years and older (National diabetes prevention program, 2019). </a:t>
            </a:r>
          </a:p>
          <a:p>
            <a:r>
              <a:rPr lang="en-US" dirty="0"/>
              <a:t>Per Healthy People 2020, certain racial minority population are at higher risk for diabetes. Health care system problems and limited resources compared to increasing number of diagnosed diabetic patients are few barriers to progress in diabetes care (Diabetes , 2020). </a:t>
            </a:r>
          </a:p>
          <a:p>
            <a:r>
              <a:rPr lang="en-US" dirty="0"/>
              <a:t>The Diabetes Prevention Program research trial demonstrated that lifestyle intervention had its greatest impact in older adults and was effective in all racial and ethnic groups (National diabetes prevention program, 2019).</a:t>
            </a:r>
          </a:p>
          <a:p>
            <a:endParaRPr lang="en-US" dirty="0"/>
          </a:p>
        </p:txBody>
      </p:sp>
      <p:sp>
        <p:nvSpPr>
          <p:cNvPr id="4" name="Slide Number Placeholder 3">
            <a:extLst>
              <a:ext uri="{FF2B5EF4-FFF2-40B4-BE49-F238E27FC236}">
                <a16:creationId xmlns:a16="http://schemas.microsoft.com/office/drawing/2014/main" id="{7472A92E-E085-411D-9AFA-10610A370BAD}"/>
              </a:ext>
            </a:extLst>
          </p:cNvPr>
          <p:cNvSpPr>
            <a:spLocks noGrp="1"/>
          </p:cNvSpPr>
          <p:nvPr>
            <p:ph type="sldNum" sz="quarter" idx="12"/>
          </p:nvPr>
        </p:nvSpPr>
        <p:spPr/>
        <p:txBody>
          <a:bodyPr/>
          <a:lstStyle/>
          <a:p>
            <a:fld id="{69E57DC2-970A-4B3E-BB1C-7A09969E49DF}" type="slidenum">
              <a:rPr lang="en-US" smtClean="0"/>
              <a:t>16</a:t>
            </a:fld>
            <a:endParaRPr lang="en-US" dirty="0"/>
          </a:p>
        </p:txBody>
      </p:sp>
    </p:spTree>
    <p:extLst>
      <p:ext uri="{BB962C8B-B14F-4D97-AF65-F5344CB8AC3E}">
        <p14:creationId xmlns:p14="http://schemas.microsoft.com/office/powerpoint/2010/main" val="2195264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03A45-6D6D-4BC1-84A9-8271B3603736}"/>
              </a:ext>
            </a:extLst>
          </p:cNvPr>
          <p:cNvSpPr>
            <a:spLocks noGrp="1"/>
          </p:cNvSpPr>
          <p:nvPr>
            <p:ph type="title"/>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Speaker Notes</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Slide #7- Goals</a:t>
            </a:r>
            <a:endParaRPr lang="en-US" sz="3200" dirty="0"/>
          </a:p>
        </p:txBody>
      </p:sp>
      <p:sp>
        <p:nvSpPr>
          <p:cNvPr id="3" name="Content Placeholder 2">
            <a:extLst>
              <a:ext uri="{FF2B5EF4-FFF2-40B4-BE49-F238E27FC236}">
                <a16:creationId xmlns:a16="http://schemas.microsoft.com/office/drawing/2014/main" id="{BB7BBD02-A33B-4F14-9C9F-658E1812AA71}"/>
              </a:ext>
            </a:extLst>
          </p:cNvPr>
          <p:cNvSpPr>
            <a:spLocks noGrp="1"/>
          </p:cNvSpPr>
          <p:nvPr>
            <p:ph idx="1"/>
          </p:nvPr>
        </p:nvSpPr>
        <p:spPr>
          <a:xfrm>
            <a:off x="1371600" y="2024109"/>
            <a:ext cx="9601200" cy="4429277"/>
          </a:xfrm>
        </p:spPr>
        <p:txBody>
          <a:bodyPr>
            <a:normAutofit fontScale="85000" lnSpcReduction="10000"/>
          </a:bodyPr>
          <a:lstStyle/>
          <a:p>
            <a:r>
              <a:rPr lang="en-US" dirty="0"/>
              <a:t>Goals: Effective management of diabetes Type 2, lifestyle modification, and long-term prevention of diabetes related health problems. </a:t>
            </a:r>
          </a:p>
          <a:p>
            <a:r>
              <a:rPr lang="en-US" dirty="0"/>
              <a:t>Self-managing diabetes can be very challenging and empowering at the same time. S.M.A.R.T. goals for diabetes management is a tool that has resulted in life changing improvements with people with diabetes. It helps one break down a goal into smaller specific goals. It’s easier to work on smaller goals than working on larger goals, which may be overwhelming and stressful. (S.M.A.R.T goals for diabetes management , 2019) </a:t>
            </a:r>
          </a:p>
          <a:p>
            <a:r>
              <a:rPr lang="en-US" dirty="0"/>
              <a:t>S.M.A.R.T goals are as follows:</a:t>
            </a:r>
          </a:p>
          <a:p>
            <a:pPr marL="0" lvl="0" indent="0">
              <a:buNone/>
            </a:pPr>
            <a:r>
              <a:rPr lang="en-US" dirty="0"/>
              <a:t>	- Measurable: check blood glucose regularly and maintain it within normal limits. </a:t>
            </a:r>
          </a:p>
          <a:p>
            <a:pPr marL="0" lvl="0" indent="0">
              <a:buNone/>
            </a:pPr>
            <a:r>
              <a:rPr lang="en-US" dirty="0"/>
              <a:t>	- Achievable: Weekly monitoring of compliance to blood glucose monitoring. Initiate daily walking, start with 30 minutes per day and increase gradually.  </a:t>
            </a:r>
          </a:p>
          <a:p>
            <a:pPr marL="0" lvl="0" indent="0">
              <a:buNone/>
            </a:pPr>
            <a:r>
              <a:rPr lang="en-US" dirty="0"/>
              <a:t>	- Realistic: Its realistic and possible to walk for 30 minutes every day and regular BG checks. </a:t>
            </a:r>
          </a:p>
          <a:p>
            <a:pPr marL="0" indent="0">
              <a:buNone/>
            </a:pPr>
            <a:r>
              <a:rPr lang="en-US" dirty="0"/>
              <a:t>	- Timely: One-week f/u by this nurse to ensure compliance. And 3-month f/u by MD assess management of disease (S.M.A.R.T goals for diabetes management , 2019) </a:t>
            </a:r>
          </a:p>
          <a:p>
            <a:pPr marL="0" lvl="0" indent="0">
              <a:buNone/>
            </a:pPr>
            <a:endParaRPr lang="en-US" dirty="0"/>
          </a:p>
          <a:p>
            <a:endParaRPr lang="en-US" dirty="0"/>
          </a:p>
        </p:txBody>
      </p:sp>
      <p:sp>
        <p:nvSpPr>
          <p:cNvPr id="4" name="Slide Number Placeholder 3">
            <a:extLst>
              <a:ext uri="{FF2B5EF4-FFF2-40B4-BE49-F238E27FC236}">
                <a16:creationId xmlns:a16="http://schemas.microsoft.com/office/drawing/2014/main" id="{24F1E758-3DA2-459E-A640-C286528A6C08}"/>
              </a:ext>
            </a:extLst>
          </p:cNvPr>
          <p:cNvSpPr>
            <a:spLocks noGrp="1"/>
          </p:cNvSpPr>
          <p:nvPr>
            <p:ph type="sldNum" sz="quarter" idx="12"/>
          </p:nvPr>
        </p:nvSpPr>
        <p:spPr/>
        <p:txBody>
          <a:bodyPr/>
          <a:lstStyle/>
          <a:p>
            <a:fld id="{69E57DC2-970A-4B3E-BB1C-7A09969E49DF}" type="slidenum">
              <a:rPr lang="en-US" smtClean="0"/>
              <a:t>17</a:t>
            </a:fld>
            <a:endParaRPr lang="en-US" dirty="0"/>
          </a:p>
        </p:txBody>
      </p:sp>
    </p:spTree>
    <p:extLst>
      <p:ext uri="{BB962C8B-B14F-4D97-AF65-F5344CB8AC3E}">
        <p14:creationId xmlns:p14="http://schemas.microsoft.com/office/powerpoint/2010/main" val="2416159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F18AC-6A03-47A7-88AC-25C765AF358A}"/>
              </a:ext>
            </a:extLst>
          </p:cNvPr>
          <p:cNvSpPr>
            <a:spLocks noGrp="1"/>
          </p:cNvSpPr>
          <p:nvPr>
            <p:ph type="title"/>
          </p:nvPr>
        </p:nvSpPr>
        <p:spPr>
          <a:xfrm>
            <a:off x="1371600" y="685800"/>
            <a:ext cx="9601200" cy="1515862"/>
          </a:xfrm>
        </p:spPr>
        <p:txBody>
          <a:bodyPr>
            <a:normAutofit/>
          </a:bodyPr>
          <a:lstStyle/>
          <a:p>
            <a:pPr algn="ctr"/>
            <a:r>
              <a:rPr lang="en-US" sz="3200" dirty="0">
                <a:latin typeface="Times New Roman" panose="02020603050405020304" pitchFamily="18" charset="0"/>
                <a:cs typeface="Times New Roman" panose="02020603050405020304" pitchFamily="18" charset="0"/>
              </a:rPr>
              <a:t>Speaker Notes</a:t>
            </a:r>
            <a:br>
              <a:rPr lang="en-US" sz="3200"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Slide #8- Mutual Goals</a:t>
            </a:r>
            <a:endParaRPr lang="en-US" sz="3200" dirty="0"/>
          </a:p>
        </p:txBody>
      </p:sp>
      <p:sp>
        <p:nvSpPr>
          <p:cNvPr id="3" name="Content Placeholder 2">
            <a:extLst>
              <a:ext uri="{FF2B5EF4-FFF2-40B4-BE49-F238E27FC236}">
                <a16:creationId xmlns:a16="http://schemas.microsoft.com/office/drawing/2014/main" id="{F1D945A3-5503-4B1D-AF24-ABF5F3DF1071}"/>
              </a:ext>
            </a:extLst>
          </p:cNvPr>
          <p:cNvSpPr>
            <a:spLocks noGrp="1"/>
          </p:cNvSpPr>
          <p:nvPr>
            <p:ph idx="1"/>
          </p:nvPr>
        </p:nvSpPr>
        <p:spPr/>
        <p:txBody>
          <a:bodyPr/>
          <a:lstStyle/>
          <a:p>
            <a:r>
              <a:rPr lang="en-US" dirty="0"/>
              <a:t>These goals were set on mutual agreement. Ahmed agreed to participate in the education session, focusing on the goal of identifying ways to manage diabetes type II with lifestyle modifications. During this session, as discussed numerous lifestyle modifications and set realistic achievable goals as follows:</a:t>
            </a:r>
          </a:p>
          <a:p>
            <a:pPr marL="0" lvl="0" indent="0">
              <a:buNone/>
            </a:pPr>
            <a:r>
              <a:rPr lang="en-US" dirty="0"/>
              <a:t>	- Increasing daily activity </a:t>
            </a:r>
          </a:p>
          <a:p>
            <a:pPr marL="0" lvl="0" indent="0">
              <a:buNone/>
            </a:pPr>
            <a:r>
              <a:rPr lang="en-US" dirty="0"/>
              <a:t>	- Change to Healthier diet</a:t>
            </a:r>
          </a:p>
          <a:p>
            <a:pPr marL="0" lvl="0" indent="0">
              <a:buNone/>
            </a:pPr>
            <a:r>
              <a:rPr lang="en-US" dirty="0"/>
              <a:t>	- Monitoring blood glucose levels regularly </a:t>
            </a:r>
          </a:p>
          <a:p>
            <a:pPr marL="0" lvl="0" indent="0">
              <a:buNone/>
            </a:pPr>
            <a:r>
              <a:rPr lang="en-US" dirty="0"/>
              <a:t>	- Stress management</a:t>
            </a:r>
          </a:p>
          <a:p>
            <a:endParaRPr lang="en-US" dirty="0"/>
          </a:p>
        </p:txBody>
      </p:sp>
      <p:sp>
        <p:nvSpPr>
          <p:cNvPr id="4" name="Slide Number Placeholder 3">
            <a:extLst>
              <a:ext uri="{FF2B5EF4-FFF2-40B4-BE49-F238E27FC236}">
                <a16:creationId xmlns:a16="http://schemas.microsoft.com/office/drawing/2014/main" id="{8B6B9E81-3F45-4DD3-9A28-A70DD81D483A}"/>
              </a:ext>
            </a:extLst>
          </p:cNvPr>
          <p:cNvSpPr>
            <a:spLocks noGrp="1"/>
          </p:cNvSpPr>
          <p:nvPr>
            <p:ph type="sldNum" sz="quarter" idx="12"/>
          </p:nvPr>
        </p:nvSpPr>
        <p:spPr/>
        <p:txBody>
          <a:bodyPr/>
          <a:lstStyle/>
          <a:p>
            <a:fld id="{69E57DC2-970A-4B3E-BB1C-7A09969E49DF}" type="slidenum">
              <a:rPr lang="en-US" smtClean="0"/>
              <a:t>18</a:t>
            </a:fld>
            <a:endParaRPr lang="en-US" dirty="0"/>
          </a:p>
        </p:txBody>
      </p:sp>
    </p:spTree>
    <p:extLst>
      <p:ext uri="{BB962C8B-B14F-4D97-AF65-F5344CB8AC3E}">
        <p14:creationId xmlns:p14="http://schemas.microsoft.com/office/powerpoint/2010/main" val="473930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08D4-2C95-45D1-A0E4-C2368C09C834}"/>
              </a:ext>
            </a:extLst>
          </p:cNvPr>
          <p:cNvSpPr>
            <a:spLocks noGrp="1"/>
          </p:cNvSpPr>
          <p:nvPr>
            <p:ph type="title"/>
          </p:nvPr>
        </p:nvSpPr>
        <p:spPr>
          <a:xfrm>
            <a:off x="1371600" y="685800"/>
            <a:ext cx="9601200" cy="867792"/>
          </a:xfrm>
        </p:spPr>
        <p:txBody>
          <a:bodyPr>
            <a:normAutofit fontScale="90000"/>
          </a:bodyPr>
          <a:lstStyle/>
          <a:p>
            <a:pPr algn="ctr"/>
            <a:r>
              <a:rPr lang="en-US" sz="3200" dirty="0">
                <a:latin typeface="Times New Roman" panose="02020603050405020304" pitchFamily="18" charset="0"/>
                <a:ea typeface="Tahoma" panose="020B0604030504040204" pitchFamily="34" charset="0"/>
                <a:cs typeface="Times New Roman" panose="02020603050405020304" pitchFamily="18" charset="0"/>
              </a:rPr>
              <a:t>Speaker Notes</a:t>
            </a:r>
            <a:br>
              <a:rPr lang="en-US" sz="3200" dirty="0">
                <a:latin typeface="Times New Roman" panose="02020603050405020304" pitchFamily="18" charset="0"/>
                <a:ea typeface="Tahoma" panose="020B0604030504040204" pitchFamily="34" charset="0"/>
                <a:cs typeface="Times New Roman" panose="02020603050405020304" pitchFamily="18" charset="0"/>
              </a:rPr>
            </a:br>
            <a:r>
              <a:rPr lang="en-US" sz="3200" dirty="0">
                <a:latin typeface="Times New Roman" panose="02020603050405020304" pitchFamily="18" charset="0"/>
                <a:ea typeface="Tahoma" panose="020B0604030504040204" pitchFamily="34" charset="0"/>
                <a:cs typeface="Times New Roman" panose="02020603050405020304" pitchFamily="18" charset="0"/>
              </a:rPr>
              <a:t>Slide# 9- Educational Outcomes</a:t>
            </a:r>
            <a:br>
              <a:rPr lang="en-US" sz="3200" dirty="0">
                <a:latin typeface="Times New Roman" panose="02020603050405020304" pitchFamily="18" charset="0"/>
                <a:ea typeface="Tahoma" panose="020B0604030504040204" pitchFamily="34" charset="0"/>
                <a:cs typeface="Times New Roman" panose="02020603050405020304" pitchFamily="18" charset="0"/>
              </a:rPr>
            </a:br>
            <a:endParaRPr lang="en-US" sz="3200"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0F56496-D767-448A-9ABC-A463C9EC81E8}"/>
              </a:ext>
            </a:extLst>
          </p:cNvPr>
          <p:cNvSpPr>
            <a:spLocks noGrp="1"/>
          </p:cNvSpPr>
          <p:nvPr>
            <p:ph idx="1"/>
          </p:nvPr>
        </p:nvSpPr>
        <p:spPr>
          <a:xfrm>
            <a:off x="1371600" y="1713390"/>
            <a:ext cx="9601200" cy="4944862"/>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Post education: Pt showed </a:t>
            </a:r>
          </a:p>
          <a:p>
            <a:pPr marL="0" indent="0">
              <a:buNone/>
            </a:pPr>
            <a:r>
              <a:rPr lang="en-US" dirty="0">
                <a:latin typeface="Times New Roman" panose="02020603050405020304" pitchFamily="18" charset="0"/>
                <a:cs typeface="Times New Roman" panose="02020603050405020304" pitchFamily="18" charset="0"/>
              </a:rPr>
              <a:t>	- significant improvements in his knowledge of diabetes</a:t>
            </a:r>
          </a:p>
          <a:p>
            <a:pPr marL="0" indent="0">
              <a:buNone/>
            </a:pPr>
            <a:r>
              <a:rPr lang="en-US" dirty="0">
                <a:latin typeface="Times New Roman" panose="02020603050405020304" pitchFamily="18" charset="0"/>
                <a:cs typeface="Times New Roman" panose="02020603050405020304" pitchFamily="18" charset="0"/>
              </a:rPr>
              <a:t>	- his attitude toward and skills in managing the disorder</a:t>
            </a:r>
          </a:p>
          <a:p>
            <a:pPr marL="0" indent="0">
              <a:buNone/>
            </a:pPr>
            <a:r>
              <a:rPr lang="en-US" dirty="0">
                <a:latin typeface="Times New Roman" panose="02020603050405020304" pitchFamily="18" charset="0"/>
                <a:cs typeface="Times New Roman" panose="02020603050405020304" pitchFamily="18" charset="0"/>
              </a:rPr>
              <a:t>	- understands focus on achieving glycemic goals</a:t>
            </a:r>
          </a:p>
          <a:p>
            <a:pPr marL="0" indent="0">
              <a:buNone/>
            </a:pPr>
            <a:r>
              <a:rPr lang="en-US" dirty="0">
                <a:latin typeface="Times New Roman" panose="02020603050405020304" pitchFamily="18" charset="0"/>
                <a:cs typeface="Times New Roman" panose="02020603050405020304" pitchFamily="18" charset="0"/>
              </a:rPr>
              <a:t>	- verbalized enhanced medication adherence</a:t>
            </a:r>
          </a:p>
          <a:p>
            <a:pPr marL="0" indent="0">
              <a:buNone/>
            </a:pPr>
            <a:r>
              <a:rPr lang="en-US" dirty="0">
                <a:latin typeface="Times New Roman" panose="02020603050405020304" pitchFamily="18" charset="0"/>
                <a:cs typeface="Times New Roman" panose="02020603050405020304" pitchFamily="18" charset="0"/>
              </a:rPr>
              <a:t>	- preventing long-term and diabetes related health complications</a:t>
            </a:r>
          </a:p>
          <a:p>
            <a:r>
              <a:rPr lang="en-US" dirty="0">
                <a:latin typeface="Times New Roman" panose="02020603050405020304" pitchFamily="18" charset="0"/>
                <a:cs typeface="Times New Roman" panose="02020603050405020304" pitchFamily="18" charset="0"/>
              </a:rPr>
              <a:t>Revision possibilities:</a:t>
            </a:r>
          </a:p>
          <a:p>
            <a:pPr marL="0" indent="0">
              <a:buNone/>
            </a:pPr>
            <a:r>
              <a:rPr lang="en-US" dirty="0">
                <a:latin typeface="Times New Roman" panose="02020603050405020304" pitchFamily="18" charset="0"/>
                <a:cs typeface="Times New Roman" panose="02020603050405020304" pitchFamily="18" charset="0"/>
              </a:rPr>
              <a:t>	- Address modifiable compliance barriers (e.g. noncompliance to healthy diet </a:t>
            </a:r>
          </a:p>
          <a:p>
            <a:pPr marL="0" indent="0">
              <a:buNone/>
            </a:pPr>
            <a:r>
              <a:rPr lang="en-US" dirty="0">
                <a:latin typeface="Times New Roman" panose="02020603050405020304" pitchFamily="18" charset="0"/>
                <a:cs typeface="Times New Roman" panose="02020603050405020304" pitchFamily="18" charset="0"/>
              </a:rPr>
              <a:t>	    and irregularities in exercise routine)</a:t>
            </a:r>
          </a:p>
          <a:p>
            <a:pPr marL="0" indent="0">
              <a:buNone/>
            </a:pPr>
            <a:r>
              <a:rPr lang="en-US" dirty="0">
                <a:latin typeface="Times New Roman" panose="02020603050405020304" pitchFamily="18" charset="0"/>
                <a:cs typeface="Times New Roman" panose="02020603050405020304" pitchFamily="18" charset="0"/>
              </a:rPr>
              <a:t>	- Tracking for compliance (e.g. slacking in keeping log-book for blood </a:t>
            </a:r>
          </a:p>
          <a:p>
            <a:pPr marL="0" indent="0">
              <a:buNone/>
            </a:pPr>
            <a:r>
              <a:rPr lang="en-US" dirty="0">
                <a:latin typeface="Times New Roman" panose="02020603050405020304" pitchFamily="18" charset="0"/>
                <a:cs typeface="Times New Roman" panose="02020603050405020304" pitchFamily="18" charset="0"/>
              </a:rPr>
              <a:t>	     glucose monitoring and compliance for other goals)</a:t>
            </a:r>
          </a:p>
          <a:p>
            <a:pPr marL="0" indent="0">
              <a:buNone/>
            </a:pPr>
            <a:r>
              <a:rPr lang="en-US" dirty="0">
                <a:latin typeface="Times New Roman" panose="02020603050405020304" pitchFamily="18" charset="0"/>
                <a:cs typeface="Times New Roman" panose="02020603050405020304" pitchFamily="18" charset="0"/>
              </a:rPr>
              <a:t>	- Change in health conditions (any change in health condition may need revising goals </a:t>
            </a:r>
          </a:p>
          <a:p>
            <a:pPr marL="0" indent="0">
              <a:buNone/>
            </a:pPr>
            <a:r>
              <a:rPr lang="en-US" dirty="0">
                <a:latin typeface="Times New Roman" panose="02020603050405020304" pitchFamily="18" charset="0"/>
                <a:cs typeface="Times New Roman" panose="02020603050405020304" pitchFamily="18" charset="0"/>
              </a:rPr>
              <a:t>	     and evaluating outcomes accordingly)</a:t>
            </a:r>
          </a:p>
        </p:txBody>
      </p:sp>
      <p:sp>
        <p:nvSpPr>
          <p:cNvPr id="4" name="Slide Number Placeholder 3">
            <a:extLst>
              <a:ext uri="{FF2B5EF4-FFF2-40B4-BE49-F238E27FC236}">
                <a16:creationId xmlns:a16="http://schemas.microsoft.com/office/drawing/2014/main" id="{B066B721-2AC9-4717-92B2-96DBF84E1D27}"/>
              </a:ext>
            </a:extLst>
          </p:cNvPr>
          <p:cNvSpPr>
            <a:spLocks noGrp="1"/>
          </p:cNvSpPr>
          <p:nvPr>
            <p:ph type="sldNum" sz="quarter" idx="12"/>
          </p:nvPr>
        </p:nvSpPr>
        <p:spPr/>
        <p:txBody>
          <a:bodyPr/>
          <a:lstStyle/>
          <a:p>
            <a:fld id="{69E57DC2-970A-4B3E-BB1C-7A09969E49DF}" type="slidenum">
              <a:rPr lang="en-US" smtClean="0"/>
              <a:t>19</a:t>
            </a:fld>
            <a:endParaRPr lang="en-US" dirty="0"/>
          </a:p>
        </p:txBody>
      </p:sp>
    </p:spTree>
    <p:extLst>
      <p:ext uri="{BB962C8B-B14F-4D97-AF65-F5344CB8AC3E}">
        <p14:creationId xmlns:p14="http://schemas.microsoft.com/office/powerpoint/2010/main" val="3209434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30FC7-662C-4CEB-95DE-3D7AD768BE90}"/>
              </a:ext>
            </a:extLst>
          </p:cNvPr>
          <p:cNvSpPr>
            <a:spLocks noGrp="1"/>
          </p:cNvSpPr>
          <p:nvPr>
            <p:ph type="title"/>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Speaker Notes</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Slide #10</a:t>
            </a:r>
          </a:p>
        </p:txBody>
      </p:sp>
      <p:sp>
        <p:nvSpPr>
          <p:cNvPr id="3" name="Content Placeholder 2">
            <a:extLst>
              <a:ext uri="{FF2B5EF4-FFF2-40B4-BE49-F238E27FC236}">
                <a16:creationId xmlns:a16="http://schemas.microsoft.com/office/drawing/2014/main" id="{255B878C-41D1-4718-9EC2-8ACC2555C662}"/>
              </a:ext>
            </a:extLst>
          </p:cNvPr>
          <p:cNvSpPr>
            <a:spLocks noGrp="1"/>
          </p:cNvSpPr>
          <p:nvPr>
            <p:ph idx="1"/>
          </p:nvPr>
        </p:nvSpPr>
        <p:spPr/>
        <p:txBody>
          <a:bodyPr/>
          <a:lstStyle/>
          <a:p>
            <a:pPr marL="0" indent="0" algn="ctr">
              <a:buNone/>
            </a:pPr>
            <a:r>
              <a:rPr lang="en-US" sz="2400" dirty="0">
                <a:latin typeface="Times New Roman" panose="02020603050405020304" pitchFamily="18" charset="0"/>
                <a:cs typeface="Times New Roman" panose="02020603050405020304" pitchFamily="18" charset="0"/>
              </a:rPr>
              <a:t>Conclusion: </a:t>
            </a:r>
          </a:p>
          <a:p>
            <a:pPr marL="0" indent="0">
              <a:buNone/>
            </a:pPr>
            <a:r>
              <a:rPr lang="en-US" sz="2400" dirty="0">
                <a:latin typeface="Times New Roman" panose="02020603050405020304" pitchFamily="18" charset="0"/>
                <a:cs typeface="Times New Roman" panose="02020603050405020304" pitchFamily="18" charset="0"/>
              </a:rPr>
              <a:t>	Diabetes type II, if left unchecked, can lead to other comorbidities like kidney disease, nerve damage, vascular and heart problems etc. Diabetes control and management is crucial to leading a healthy lifestyle. Proper implementation of health plan will aid in making lifestyle modifications and setting goals that result in positive outcomes. </a:t>
            </a:r>
          </a:p>
          <a:p>
            <a:pPr marL="0" indent="0">
              <a:buNone/>
            </a:pPr>
            <a:endParaRPr lang="en-US" sz="2400" dirty="0">
              <a:latin typeface="Times New Roman" panose="02020603050405020304" pitchFamily="18" charset="0"/>
              <a:cs typeface="Times New Roman" panose="02020603050405020304" pitchFamily="18" charset="0"/>
            </a:endParaRPr>
          </a:p>
          <a:p>
            <a:pPr marL="0" indent="0" algn="ctr">
              <a:buNone/>
            </a:pPr>
            <a:r>
              <a:rPr lang="en-US" sz="2400" b="1" dirty="0">
                <a:latin typeface="Times New Roman" panose="02020603050405020304" pitchFamily="18" charset="0"/>
                <a:cs typeface="Times New Roman" panose="02020603050405020304" pitchFamily="18" charset="0"/>
              </a:rPr>
              <a:t>Questions ? </a:t>
            </a:r>
            <a:endParaRPr lang="en-US"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00D9ED18-80E8-4211-AE10-670E4A19B99B}"/>
              </a:ext>
            </a:extLst>
          </p:cNvPr>
          <p:cNvSpPr>
            <a:spLocks noGrp="1"/>
          </p:cNvSpPr>
          <p:nvPr>
            <p:ph type="sldNum" sz="quarter" idx="12"/>
          </p:nvPr>
        </p:nvSpPr>
        <p:spPr/>
        <p:txBody>
          <a:bodyPr/>
          <a:lstStyle/>
          <a:p>
            <a:fld id="{69E57DC2-970A-4B3E-BB1C-7A09969E49DF}" type="slidenum">
              <a:rPr lang="en-US" smtClean="0"/>
              <a:t>20</a:t>
            </a:fld>
            <a:endParaRPr lang="en-US" dirty="0"/>
          </a:p>
        </p:txBody>
      </p:sp>
    </p:spTree>
    <p:extLst>
      <p:ext uri="{BB962C8B-B14F-4D97-AF65-F5344CB8AC3E}">
        <p14:creationId xmlns:p14="http://schemas.microsoft.com/office/powerpoint/2010/main" val="3022966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87916-D3F0-4E8D-8AB5-D88B6652E38A}"/>
              </a:ext>
            </a:extLst>
          </p:cNvPr>
          <p:cNvSpPr>
            <a:spLocks noGrp="1"/>
          </p:cNvSpPr>
          <p:nvPr>
            <p:ph type="title"/>
          </p:nvPr>
        </p:nvSpPr>
        <p:spPr>
          <a:xfrm>
            <a:off x="1371600" y="266331"/>
            <a:ext cx="9601200" cy="497149"/>
          </a:xfrm>
        </p:spPr>
        <p:txBody>
          <a:bodyPr>
            <a:noAutofit/>
          </a:bodyPr>
          <a:lstStyle/>
          <a:p>
            <a:pPr algn="ctr"/>
            <a:r>
              <a:rPr lang="en-US" sz="3200"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36591502-5E56-4FBC-ADE2-F61CB03064EA}"/>
              </a:ext>
            </a:extLst>
          </p:cNvPr>
          <p:cNvSpPr>
            <a:spLocks noGrp="1"/>
          </p:cNvSpPr>
          <p:nvPr>
            <p:ph idx="1"/>
          </p:nvPr>
        </p:nvSpPr>
        <p:spPr>
          <a:xfrm>
            <a:off x="1371600" y="763479"/>
            <a:ext cx="9601200" cy="5828189"/>
          </a:xfrm>
        </p:spPr>
        <p:txBody>
          <a:bodyPr>
            <a:normAutofit lnSpcReduction="10000"/>
          </a:bodyPr>
          <a:lstStyle/>
          <a:p>
            <a:r>
              <a:rPr lang="en-US" sz="1900" i="1" dirty="0">
                <a:latin typeface="Times New Roman" panose="02020603050405020304" pitchFamily="18" charset="0"/>
                <a:cs typeface="Times New Roman" panose="02020603050405020304" pitchFamily="18" charset="0"/>
              </a:rPr>
              <a:t>Diabetes .</a:t>
            </a:r>
            <a:r>
              <a:rPr lang="en-US" sz="1900" dirty="0">
                <a:latin typeface="Times New Roman" panose="02020603050405020304" pitchFamily="18" charset="0"/>
                <a:cs typeface="Times New Roman" panose="02020603050405020304" pitchFamily="18" charset="0"/>
              </a:rPr>
              <a:t> (2020). Retrieved from www.healthypeople.gov: https://www.healthypeople.gov/2020/topics-objectives/topic/diabetes</a:t>
            </a:r>
          </a:p>
          <a:p>
            <a:r>
              <a:rPr lang="en-US" sz="1900" i="1" dirty="0">
                <a:latin typeface="Times New Roman" panose="02020603050405020304" pitchFamily="18" charset="0"/>
                <a:cs typeface="Times New Roman" panose="02020603050405020304" pitchFamily="18" charset="0"/>
              </a:rPr>
              <a:t>Diabetes quick facts.</a:t>
            </a:r>
            <a:r>
              <a:rPr lang="en-US" sz="1900" dirty="0">
                <a:latin typeface="Times New Roman" panose="02020603050405020304" pitchFamily="18" charset="0"/>
                <a:cs typeface="Times New Roman" panose="02020603050405020304" pitchFamily="18" charset="0"/>
              </a:rPr>
              <a:t> (2019). Retrieved from www.cdc.gov: https://www.cdc.gov/diabetes/basics/quick-facts.html</a:t>
            </a:r>
          </a:p>
          <a:p>
            <a:r>
              <a:rPr lang="en-US" sz="1900" i="1" dirty="0">
                <a:latin typeface="Times New Roman" panose="02020603050405020304" pitchFamily="18" charset="0"/>
                <a:cs typeface="Times New Roman" panose="02020603050405020304" pitchFamily="18" charset="0"/>
              </a:rPr>
              <a:t>Diabetes Type 2</a:t>
            </a:r>
            <a:r>
              <a:rPr lang="en-US" sz="1900" dirty="0">
                <a:latin typeface="Times New Roman" panose="02020603050405020304" pitchFamily="18" charset="0"/>
                <a:cs typeface="Times New Roman" panose="02020603050405020304" pitchFamily="18" charset="0"/>
              </a:rPr>
              <a:t>. (2020). Retrieved from American Diabetes Association: https://www.diabetes.org/diabetes</a:t>
            </a:r>
          </a:p>
          <a:p>
            <a:r>
              <a:rPr lang="en-US" sz="1900" i="1" dirty="0">
                <a:latin typeface="Times New Roman" panose="02020603050405020304" pitchFamily="18" charset="0"/>
                <a:cs typeface="Times New Roman" panose="02020603050405020304" pitchFamily="18" charset="0"/>
              </a:rPr>
              <a:t>Diabetes-Overview.</a:t>
            </a:r>
            <a:r>
              <a:rPr lang="en-US" sz="1900" dirty="0">
                <a:latin typeface="Times New Roman" panose="02020603050405020304" pitchFamily="18" charset="0"/>
                <a:cs typeface="Times New Roman" panose="02020603050405020304" pitchFamily="18" charset="0"/>
              </a:rPr>
              <a:t> (2016). Retrieved from www.niddk.nih.gov: https://www.niddk.nih.gov/health-information/diabetes/overview/symptoms-causes</a:t>
            </a:r>
          </a:p>
          <a:p>
            <a:r>
              <a:rPr lang="en-US" sz="1900" i="1" dirty="0">
                <a:latin typeface="Times New Roman" panose="02020603050405020304" pitchFamily="18" charset="0"/>
                <a:cs typeface="Times New Roman" panose="02020603050405020304" pitchFamily="18" charset="0"/>
              </a:rPr>
              <a:t>National diabetes prevention program.</a:t>
            </a:r>
            <a:r>
              <a:rPr lang="en-US" sz="1900" dirty="0">
                <a:latin typeface="Times New Roman" panose="02020603050405020304" pitchFamily="18" charset="0"/>
                <a:cs typeface="Times New Roman" panose="02020603050405020304" pitchFamily="18" charset="0"/>
              </a:rPr>
              <a:t> (2019). Retrieved from www.cdc.gov: https://www.cdc.gov/diabetes/prevention/index.html</a:t>
            </a:r>
          </a:p>
          <a:p>
            <a:r>
              <a:rPr lang="en-US" sz="1900" dirty="0">
                <a:latin typeface="Times New Roman" panose="02020603050405020304" pitchFamily="18" charset="0"/>
                <a:cs typeface="Times New Roman" panose="02020603050405020304" pitchFamily="18" charset="0"/>
              </a:rPr>
              <a:t>Powers, M., </a:t>
            </a:r>
            <a:r>
              <a:rPr lang="en-US" sz="1900" dirty="0" err="1">
                <a:latin typeface="Times New Roman" panose="02020603050405020304" pitchFamily="18" charset="0"/>
                <a:cs typeface="Times New Roman" panose="02020603050405020304" pitchFamily="18" charset="0"/>
              </a:rPr>
              <a:t>Bardsley</a:t>
            </a:r>
            <a:r>
              <a:rPr lang="en-US" sz="1900" dirty="0">
                <a:latin typeface="Times New Roman" panose="02020603050405020304" pitchFamily="18" charset="0"/>
                <a:cs typeface="Times New Roman" panose="02020603050405020304" pitchFamily="18" charset="0"/>
              </a:rPr>
              <a:t>, J., Cypress, M., </a:t>
            </a:r>
            <a:r>
              <a:rPr lang="en-US" sz="1900" dirty="0" err="1">
                <a:latin typeface="Times New Roman" panose="02020603050405020304" pitchFamily="18" charset="0"/>
                <a:cs typeface="Times New Roman" panose="02020603050405020304" pitchFamily="18" charset="0"/>
              </a:rPr>
              <a:t>Duker</a:t>
            </a:r>
            <a:r>
              <a:rPr lang="en-US" sz="1900" dirty="0">
                <a:latin typeface="Times New Roman" panose="02020603050405020304" pitchFamily="18" charset="0"/>
                <a:cs typeface="Times New Roman" panose="02020603050405020304" pitchFamily="18" charset="0"/>
              </a:rPr>
              <a:t>, P., Funnell, M., </a:t>
            </a:r>
            <a:r>
              <a:rPr lang="en-US" sz="1900" dirty="0" err="1">
                <a:latin typeface="Times New Roman" panose="02020603050405020304" pitchFamily="18" charset="0"/>
                <a:cs typeface="Times New Roman" panose="02020603050405020304" pitchFamily="18" charset="0"/>
              </a:rPr>
              <a:t>Fischl</a:t>
            </a:r>
            <a:r>
              <a:rPr lang="en-US" sz="1900" dirty="0">
                <a:latin typeface="Times New Roman" panose="02020603050405020304" pitchFamily="18" charset="0"/>
                <a:cs typeface="Times New Roman" panose="02020603050405020304" pitchFamily="18" charset="0"/>
              </a:rPr>
              <a:t>, A., &amp; Vivian, E. (2017). Diabetes self-management education and support in type 2 diabetes. </a:t>
            </a:r>
            <a:r>
              <a:rPr lang="en-US" sz="1900" i="1" dirty="0">
                <a:latin typeface="Times New Roman" panose="02020603050405020304" pitchFamily="18" charset="0"/>
                <a:cs typeface="Times New Roman" panose="02020603050405020304" pitchFamily="18" charset="0"/>
              </a:rPr>
              <a:t>The Diabetes educator, 43</a:t>
            </a:r>
            <a:r>
              <a:rPr lang="en-US" sz="1900" dirty="0">
                <a:latin typeface="Times New Roman" panose="02020603050405020304" pitchFamily="18" charset="0"/>
                <a:cs typeface="Times New Roman" panose="02020603050405020304" pitchFamily="18" charset="0"/>
              </a:rPr>
              <a:t>(1), 40-53. </a:t>
            </a:r>
            <a:r>
              <a:rPr lang="en-US" sz="1900" dirty="0" err="1">
                <a:latin typeface="Times New Roman" panose="02020603050405020304" pitchFamily="18" charset="0"/>
                <a:cs typeface="Times New Roman" panose="02020603050405020304" pitchFamily="18" charset="0"/>
              </a:rPr>
              <a:t>doi:https</a:t>
            </a:r>
            <a:r>
              <a:rPr lang="en-US" sz="1900" dirty="0">
                <a:latin typeface="Times New Roman" panose="02020603050405020304" pitchFamily="18" charset="0"/>
                <a:cs typeface="Times New Roman" panose="02020603050405020304" pitchFamily="18" charset="0"/>
              </a:rPr>
              <a:t>://doi.org/10.1177/0145721716689694</a:t>
            </a:r>
          </a:p>
          <a:p>
            <a:r>
              <a:rPr lang="en-US" sz="1900" i="1" dirty="0">
                <a:latin typeface="Times New Roman" panose="02020603050405020304" pitchFamily="18" charset="0"/>
                <a:cs typeface="Times New Roman" panose="02020603050405020304" pitchFamily="18" charset="0"/>
              </a:rPr>
              <a:t>S.M.A.R.T goals for diabetes management .</a:t>
            </a:r>
            <a:r>
              <a:rPr lang="en-US" sz="1900" dirty="0">
                <a:latin typeface="Times New Roman" panose="02020603050405020304" pitchFamily="18" charset="0"/>
                <a:cs typeface="Times New Roman" panose="02020603050405020304" pitchFamily="18" charset="0"/>
              </a:rPr>
              <a:t> (2019). Retrieved from www.diabatescarecommunity.ca: https://www.diabetescarecommunity.ca/living-well-with-diabetes-articles/support-articles/s-m-a-r-t-goals-for-diabetes-management/</a:t>
            </a:r>
          </a:p>
          <a:p>
            <a:r>
              <a:rPr lang="en-US" sz="1900" i="1" dirty="0">
                <a:latin typeface="Times New Roman" panose="02020603050405020304" pitchFamily="18" charset="0"/>
                <a:cs typeface="Times New Roman" panose="02020603050405020304" pitchFamily="18" charset="0"/>
              </a:rPr>
              <a:t>Type 2 diabetes - symptoms and causes.</a:t>
            </a:r>
            <a:r>
              <a:rPr lang="en-US" sz="1900" dirty="0">
                <a:latin typeface="Times New Roman" panose="02020603050405020304" pitchFamily="18" charset="0"/>
                <a:cs typeface="Times New Roman" panose="02020603050405020304" pitchFamily="18" charset="0"/>
              </a:rPr>
              <a:t> (2019). Retrieved from www.mayoclinic.org: https://www.mayoclinic.org/diseases-conditions/type-2-diabetes/symptoms-causes/syc-20351193 </a:t>
            </a:r>
          </a:p>
          <a:p>
            <a:pPr marL="0" indent="0">
              <a:buNone/>
            </a:pPr>
            <a:endParaRPr lang="en-US" dirty="0"/>
          </a:p>
        </p:txBody>
      </p:sp>
      <p:sp>
        <p:nvSpPr>
          <p:cNvPr id="4" name="Slide Number Placeholder 3">
            <a:extLst>
              <a:ext uri="{FF2B5EF4-FFF2-40B4-BE49-F238E27FC236}">
                <a16:creationId xmlns:a16="http://schemas.microsoft.com/office/drawing/2014/main" id="{E59AB7EA-0A1F-4ABC-BBAC-5ECFFC7B1AF9}"/>
              </a:ext>
            </a:extLst>
          </p:cNvPr>
          <p:cNvSpPr>
            <a:spLocks noGrp="1"/>
          </p:cNvSpPr>
          <p:nvPr>
            <p:ph type="sldNum" sz="quarter" idx="12"/>
          </p:nvPr>
        </p:nvSpPr>
        <p:spPr/>
        <p:txBody>
          <a:bodyPr/>
          <a:lstStyle/>
          <a:p>
            <a:fld id="{69E57DC2-970A-4B3E-BB1C-7A09969E49DF}" type="slidenum">
              <a:rPr lang="en-US" smtClean="0"/>
              <a:t>21</a:t>
            </a:fld>
            <a:endParaRPr lang="en-US" dirty="0"/>
          </a:p>
        </p:txBody>
      </p:sp>
    </p:spTree>
    <p:extLst>
      <p:ext uri="{BB962C8B-B14F-4D97-AF65-F5344CB8AC3E}">
        <p14:creationId xmlns:p14="http://schemas.microsoft.com/office/powerpoint/2010/main" val="3343189246"/>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2284</Words>
  <Application>Microsoft Macintosh PowerPoint</Application>
  <PresentationFormat>Widescreen</PresentationFormat>
  <Paragraphs>163</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Calibri</vt:lpstr>
      <vt:lpstr>Courier New</vt:lpstr>
      <vt:lpstr>Franklin Gothic Book</vt:lpstr>
      <vt:lpstr>Times New Roman</vt:lpstr>
      <vt:lpstr>Crop</vt:lpstr>
      <vt:lpstr>Health promotion plan</vt:lpstr>
      <vt:lpstr>Introduction </vt:lpstr>
      <vt:lpstr> Analyzing Diabetes Type II</vt:lpstr>
      <vt:lpstr> Facts- Diabetes Type II</vt:lpstr>
      <vt:lpstr>Importance of Diabetes Type II  &amp; its Risk Factors</vt:lpstr>
      <vt:lpstr>Disease Management</vt:lpstr>
      <vt:lpstr>Goals </vt:lpstr>
      <vt:lpstr> Mutual Goals  </vt:lpstr>
      <vt:lpstr>Educational Outcomes</vt:lpstr>
      <vt:lpstr>Conclusion  &amp;  Questions </vt:lpstr>
      <vt:lpstr>Speaker Notes</vt:lpstr>
      <vt:lpstr>Speaker Notes  Slide #2- Introduction </vt:lpstr>
      <vt:lpstr>Speaker Notes  Slide#3- Analyzing Diabetes Type II</vt:lpstr>
      <vt:lpstr>Speaker Notes Slide #4- Facts- Diabetes Type II</vt:lpstr>
      <vt:lpstr>Speaker Notes Slide #5-Importance of Diabetes type II &amp; its Risk factors </vt:lpstr>
      <vt:lpstr>Speaker Notes Slide #6- Disease Management </vt:lpstr>
      <vt:lpstr>Speaker Notes  Slide #7- Goals</vt:lpstr>
      <vt:lpstr>Speaker Notes  Slide #8- Mutual Goals</vt:lpstr>
      <vt:lpstr>Speaker Notes Slide# 9- Educational Outcomes </vt:lpstr>
      <vt:lpstr>Speaker Notes Slide #10</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promotion plan</dc:title>
  <dc:creator>Waseem Ahmed</dc:creator>
  <cp:lastModifiedBy>Adwoa Amoabeng</cp:lastModifiedBy>
  <cp:revision>3</cp:revision>
  <dcterms:created xsi:type="dcterms:W3CDTF">2020-02-28T23:54:40Z</dcterms:created>
  <dcterms:modified xsi:type="dcterms:W3CDTF">2020-05-27T18:28:17Z</dcterms:modified>
</cp:coreProperties>
</file>